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Lst>
  <p:sldSz cx="12192000" cy="6858000"/>
  <p:notesSz cx="6858000" cy="9144000"/>
  <p:embeddedFontLst>
    <p:embeddedFont>
      <p:font typeface="Century Gothic" panose="020B050202020202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ikiDXEoHjbF6Im2femgevzslo+C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font" Target="fonts/font4.fntdata"/></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2" name="Google Shape;14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6" name="Google Shape;256;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2" name="Google Shape;262;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a:t>53 DNS</a:t>
            </a:r>
            <a:endParaRPr/>
          </a:p>
          <a:p>
            <a:pPr marL="0" lvl="0" indent="0" algn="l" rtl="0">
              <a:spcBef>
                <a:spcPts val="0"/>
              </a:spcBef>
              <a:spcAft>
                <a:spcPts val="0"/>
              </a:spcAft>
              <a:buNone/>
            </a:pPr>
            <a:r>
              <a:rPr lang="en-GB"/>
              <a:t>88 Kerberos</a:t>
            </a:r>
            <a:endParaRPr/>
          </a:p>
          <a:p>
            <a:pPr marL="0" lvl="0" indent="0" algn="l" rtl="0">
              <a:spcBef>
                <a:spcPts val="0"/>
              </a:spcBef>
              <a:spcAft>
                <a:spcPts val="0"/>
              </a:spcAft>
              <a:buNone/>
            </a:pPr>
            <a:r>
              <a:rPr lang="en-GB"/>
              <a:t>123 W32Time</a:t>
            </a:r>
            <a:endParaRPr/>
          </a:p>
          <a:p>
            <a:pPr marL="0" lvl="0" indent="0" algn="l" rtl="0">
              <a:spcBef>
                <a:spcPts val="0"/>
              </a:spcBef>
              <a:spcAft>
                <a:spcPts val="0"/>
              </a:spcAft>
              <a:buNone/>
            </a:pPr>
            <a:r>
              <a:rPr lang="en-GB"/>
              <a:t>135 RPC Endpoint Mapper</a:t>
            </a:r>
            <a:endParaRPr/>
          </a:p>
          <a:p>
            <a:pPr marL="0" lvl="0" indent="0" algn="l" rtl="0">
              <a:spcBef>
                <a:spcPts val="0"/>
              </a:spcBef>
              <a:spcAft>
                <a:spcPts val="0"/>
              </a:spcAft>
              <a:buNone/>
            </a:pPr>
            <a:r>
              <a:rPr lang="en-GB"/>
              <a:t>137/138 NetBios (Not needed since 2012)</a:t>
            </a:r>
            <a:endParaRPr/>
          </a:p>
          <a:p>
            <a:pPr marL="0" lvl="0" indent="0" algn="l" rtl="0">
              <a:spcBef>
                <a:spcPts val="0"/>
              </a:spcBef>
              <a:spcAft>
                <a:spcPts val="0"/>
              </a:spcAft>
              <a:buNone/>
            </a:pPr>
            <a:r>
              <a:rPr lang="en-GB"/>
              <a:t>139 NetBios (Not needed anymore since 2012)</a:t>
            </a:r>
            <a:endParaRPr/>
          </a:p>
          <a:p>
            <a:pPr marL="0" lvl="0" indent="0" algn="l" rtl="0">
              <a:spcBef>
                <a:spcPts val="0"/>
              </a:spcBef>
              <a:spcAft>
                <a:spcPts val="0"/>
              </a:spcAft>
              <a:buNone/>
            </a:pPr>
            <a:r>
              <a:rPr lang="en-GB"/>
              <a:t>389 LDAP</a:t>
            </a:r>
            <a:endParaRPr/>
          </a:p>
          <a:p>
            <a:pPr marL="0" lvl="0" indent="0" algn="l" rtl="0">
              <a:spcBef>
                <a:spcPts val="0"/>
              </a:spcBef>
              <a:spcAft>
                <a:spcPts val="0"/>
              </a:spcAft>
              <a:buNone/>
            </a:pPr>
            <a:r>
              <a:rPr lang="en-GB"/>
              <a:t>445 SMB</a:t>
            </a:r>
            <a:endParaRPr/>
          </a:p>
          <a:p>
            <a:pPr marL="0" lvl="0" indent="0" algn="l" rtl="0">
              <a:spcBef>
                <a:spcPts val="0"/>
              </a:spcBef>
              <a:spcAft>
                <a:spcPts val="0"/>
              </a:spcAft>
              <a:buNone/>
            </a:pPr>
            <a:r>
              <a:rPr lang="en-GB"/>
              <a:t>464 Kerberos Password Change</a:t>
            </a:r>
            <a:endParaRPr/>
          </a:p>
          <a:p>
            <a:pPr marL="0" lvl="0" indent="0" algn="l" rtl="0">
              <a:spcBef>
                <a:spcPts val="0"/>
              </a:spcBef>
              <a:spcAft>
                <a:spcPts val="0"/>
              </a:spcAft>
              <a:buNone/>
            </a:pPr>
            <a:r>
              <a:rPr lang="en-GB"/>
              <a:t>636 LDAPs</a:t>
            </a:r>
            <a:endParaRPr/>
          </a:p>
          <a:p>
            <a:pPr marL="0" lvl="0" indent="0" algn="l" rtl="0">
              <a:spcBef>
                <a:spcPts val="0"/>
              </a:spcBef>
              <a:spcAft>
                <a:spcPts val="0"/>
              </a:spcAft>
              <a:buNone/>
            </a:pPr>
            <a:r>
              <a:rPr lang="en-GB"/>
              <a:t>9399 Active Directory Web Services</a:t>
            </a:r>
            <a:endParaRPr/>
          </a:p>
        </p:txBody>
      </p:sp>
      <p:sp>
        <p:nvSpPr>
          <p:cNvPr id="263" name="Google Shape;263;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 name="Google Shape;269;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a:t>53 DNS</a:t>
            </a:r>
            <a:endParaRPr/>
          </a:p>
          <a:p>
            <a:pPr marL="0" lvl="0" indent="0" algn="l" rtl="0">
              <a:spcBef>
                <a:spcPts val="0"/>
              </a:spcBef>
              <a:spcAft>
                <a:spcPts val="0"/>
              </a:spcAft>
              <a:buNone/>
            </a:pPr>
            <a:r>
              <a:rPr lang="en-GB"/>
              <a:t>88 Kerberos</a:t>
            </a:r>
            <a:endParaRPr/>
          </a:p>
          <a:p>
            <a:pPr marL="0" lvl="0" indent="0" algn="l" rtl="0">
              <a:spcBef>
                <a:spcPts val="0"/>
              </a:spcBef>
              <a:spcAft>
                <a:spcPts val="0"/>
              </a:spcAft>
              <a:buNone/>
            </a:pPr>
            <a:r>
              <a:rPr lang="en-GB"/>
              <a:t>123 W32Time</a:t>
            </a:r>
            <a:endParaRPr/>
          </a:p>
          <a:p>
            <a:pPr marL="0" lvl="0" indent="0" algn="l" rtl="0">
              <a:spcBef>
                <a:spcPts val="0"/>
              </a:spcBef>
              <a:spcAft>
                <a:spcPts val="0"/>
              </a:spcAft>
              <a:buNone/>
            </a:pPr>
            <a:r>
              <a:rPr lang="en-GB"/>
              <a:t>135 RPC Endpoint Mapper</a:t>
            </a:r>
            <a:endParaRPr/>
          </a:p>
          <a:p>
            <a:pPr marL="0" lvl="0" indent="0" algn="l" rtl="0">
              <a:spcBef>
                <a:spcPts val="0"/>
              </a:spcBef>
              <a:spcAft>
                <a:spcPts val="0"/>
              </a:spcAft>
              <a:buNone/>
            </a:pPr>
            <a:r>
              <a:rPr lang="en-GB"/>
              <a:t>137/138 NetBios (Not needed since 2012)</a:t>
            </a:r>
            <a:endParaRPr/>
          </a:p>
          <a:p>
            <a:pPr marL="0" lvl="0" indent="0" algn="l" rtl="0">
              <a:spcBef>
                <a:spcPts val="0"/>
              </a:spcBef>
              <a:spcAft>
                <a:spcPts val="0"/>
              </a:spcAft>
              <a:buNone/>
            </a:pPr>
            <a:r>
              <a:rPr lang="en-GB"/>
              <a:t>139 NetBios (Not needed anymore since 2012)</a:t>
            </a:r>
            <a:endParaRPr/>
          </a:p>
          <a:p>
            <a:pPr marL="0" lvl="0" indent="0" algn="l" rtl="0">
              <a:spcBef>
                <a:spcPts val="0"/>
              </a:spcBef>
              <a:spcAft>
                <a:spcPts val="0"/>
              </a:spcAft>
              <a:buNone/>
            </a:pPr>
            <a:r>
              <a:rPr lang="en-GB"/>
              <a:t>389 LDAP</a:t>
            </a:r>
            <a:endParaRPr/>
          </a:p>
          <a:p>
            <a:pPr marL="0" lvl="0" indent="0" algn="l" rtl="0">
              <a:spcBef>
                <a:spcPts val="0"/>
              </a:spcBef>
              <a:spcAft>
                <a:spcPts val="0"/>
              </a:spcAft>
              <a:buNone/>
            </a:pPr>
            <a:r>
              <a:rPr lang="en-GB"/>
              <a:t>445 SMB</a:t>
            </a:r>
            <a:endParaRPr/>
          </a:p>
          <a:p>
            <a:pPr marL="0" lvl="0" indent="0" algn="l" rtl="0">
              <a:spcBef>
                <a:spcPts val="0"/>
              </a:spcBef>
              <a:spcAft>
                <a:spcPts val="0"/>
              </a:spcAft>
              <a:buNone/>
            </a:pPr>
            <a:r>
              <a:rPr lang="en-GB"/>
              <a:t>464 Kerberos Password Change</a:t>
            </a:r>
            <a:endParaRPr/>
          </a:p>
          <a:p>
            <a:pPr marL="0" lvl="0" indent="0" algn="l" rtl="0">
              <a:spcBef>
                <a:spcPts val="0"/>
              </a:spcBef>
              <a:spcAft>
                <a:spcPts val="0"/>
              </a:spcAft>
              <a:buNone/>
            </a:pPr>
            <a:r>
              <a:rPr lang="en-GB"/>
              <a:t>636 LDAPs</a:t>
            </a:r>
            <a:endParaRPr/>
          </a:p>
          <a:p>
            <a:pPr marL="0" lvl="0" indent="0" algn="l" rtl="0">
              <a:spcBef>
                <a:spcPts val="0"/>
              </a:spcBef>
              <a:spcAft>
                <a:spcPts val="0"/>
              </a:spcAft>
              <a:buNone/>
            </a:pPr>
            <a:r>
              <a:rPr lang="en-GB"/>
              <a:t>9399 Active Directory Web Services</a:t>
            </a:r>
            <a:endParaRPr/>
          </a:p>
          <a:p>
            <a:pPr marL="0" lvl="0" indent="0" algn="l" rtl="0">
              <a:spcBef>
                <a:spcPts val="0"/>
              </a:spcBef>
              <a:spcAft>
                <a:spcPts val="0"/>
              </a:spcAft>
              <a:buNone/>
            </a:pPr>
            <a:endParaRPr/>
          </a:p>
        </p:txBody>
      </p:sp>
      <p:sp>
        <p:nvSpPr>
          <p:cNvPr id="270" name="Google Shape;270;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2fb2986f6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User must be a domain user and will only get basic data without special permissions</a:t>
            </a:r>
            <a:endParaRPr/>
          </a:p>
        </p:txBody>
      </p:sp>
      <p:sp>
        <p:nvSpPr>
          <p:cNvPr id="288" name="Google Shape;288;g32fb2986f6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32fb2986f60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Example of machine with FQDN - comp1.dmuhackers.loc</a:t>
            </a:r>
            <a:endParaRPr/>
          </a:p>
          <a:p>
            <a:pPr marL="0" lvl="0" indent="0" algn="l" rtl="0">
              <a:spcBef>
                <a:spcPts val="0"/>
              </a:spcBef>
              <a:spcAft>
                <a:spcPts val="0"/>
              </a:spcAft>
              <a:buNone/>
            </a:pPr>
            <a:endParaRPr/>
          </a:p>
        </p:txBody>
      </p:sp>
      <p:sp>
        <p:nvSpPr>
          <p:cNvPr id="294" name="Google Shape;294;g32fb2986f60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6" name="Google Shape;306;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2fb2986f60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g32fb2986f60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sp>
        <p:nvSpPr>
          <p:cNvPr id="17" name="Google Shape;17;p35"/>
          <p:cNvSpPr txBox="1">
            <a:spLocks noGrp="1"/>
          </p:cNvSpPr>
          <p:nvPr>
            <p:ph type="ctrTitle"/>
          </p:nvPr>
        </p:nvSpPr>
        <p:spPr>
          <a:xfrm>
            <a:off x="1751012" y="609601"/>
            <a:ext cx="8676222" cy="32004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lt1"/>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35"/>
          <p:cNvSpPr txBox="1">
            <a:spLocks noGrp="1"/>
          </p:cNvSpPr>
          <p:nvPr>
            <p:ph type="subTitle" idx="1"/>
          </p:nvPr>
        </p:nvSpPr>
        <p:spPr>
          <a:xfrm>
            <a:off x="1751012" y="3886200"/>
            <a:ext cx="8676222" cy="1905000"/>
          </a:xfrm>
          <a:prstGeom prst="rect">
            <a:avLst/>
          </a:prstGeom>
          <a:noFill/>
          <a:ln>
            <a:noFill/>
          </a:ln>
        </p:spPr>
        <p:txBody>
          <a:bodyPr spcFirstLastPara="1" wrap="square" lIns="91425" tIns="45700" rIns="91425" bIns="45700" anchor="t" anchorCtr="0">
            <a:normAutofit/>
          </a:bodyPr>
          <a:lstStyle>
            <a:lvl1pPr lvl="0" algn="ctr">
              <a:spcBef>
                <a:spcPts val="420"/>
              </a:spcBef>
              <a:spcAft>
                <a:spcPts val="0"/>
              </a:spcAft>
              <a:buSzPts val="2100"/>
              <a:buNone/>
              <a:defRPr sz="2100">
                <a:solidFill>
                  <a:schemeClr val="lt1"/>
                </a:solidFill>
              </a:defRPr>
            </a:lvl1pPr>
            <a:lvl2pPr lvl="1" algn="ctr">
              <a:spcBef>
                <a:spcPts val="600"/>
              </a:spcBef>
              <a:spcAft>
                <a:spcPts val="0"/>
              </a:spcAft>
              <a:buSzPts val="1800"/>
              <a:buNone/>
              <a:defRPr>
                <a:solidFill>
                  <a:schemeClr val="lt1"/>
                </a:solidFill>
              </a:defRPr>
            </a:lvl2pPr>
            <a:lvl3pPr lvl="2" algn="ctr">
              <a:spcBef>
                <a:spcPts val="600"/>
              </a:spcBef>
              <a:spcAft>
                <a:spcPts val="0"/>
              </a:spcAft>
              <a:buSzPts val="1600"/>
              <a:buNone/>
              <a:defRPr>
                <a:solidFill>
                  <a:schemeClr val="lt1"/>
                </a:solidFill>
              </a:defRPr>
            </a:lvl3pPr>
            <a:lvl4pPr lvl="3" algn="ctr">
              <a:spcBef>
                <a:spcPts val="600"/>
              </a:spcBef>
              <a:spcAft>
                <a:spcPts val="0"/>
              </a:spcAft>
              <a:buSzPts val="1400"/>
              <a:buNone/>
              <a:defRPr>
                <a:solidFill>
                  <a:schemeClr val="lt1"/>
                </a:solidFill>
              </a:defRPr>
            </a:lvl4pPr>
            <a:lvl5pPr lvl="4" algn="ctr">
              <a:spcBef>
                <a:spcPts val="600"/>
              </a:spcBef>
              <a:spcAft>
                <a:spcPts val="0"/>
              </a:spcAft>
              <a:buSzPts val="14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a:endParaRPr/>
          </a:p>
        </p:txBody>
      </p:sp>
      <p:sp>
        <p:nvSpPr>
          <p:cNvPr id="19" name="Google Shape;19;p35"/>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5"/>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5"/>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141413" y="4732865"/>
            <a:ext cx="99060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44"/>
          <p:cNvSpPr>
            <a:spLocks noGrp="1"/>
          </p:cNvSpPr>
          <p:nvPr>
            <p:ph type="pic" idx="2"/>
          </p:nvPr>
        </p:nvSpPr>
        <p:spPr>
          <a:xfrm>
            <a:off x="1979612" y="932112"/>
            <a:ext cx="8225944" cy="3164976"/>
          </a:xfrm>
          <a:prstGeom prst="roundRect">
            <a:avLst>
              <a:gd name="adj" fmla="val 4380"/>
            </a:avLst>
          </a:prstGeom>
          <a:noFill/>
          <a:ln w="38100" cap="flat" cmpd="sng">
            <a:solidFill>
              <a:schemeClr val="dk2"/>
            </a:solidFill>
            <a:prstDash val="solid"/>
            <a:round/>
            <a:headEnd type="none" w="sm" len="sm"/>
            <a:tailEnd type="none" w="sm" len="sm"/>
          </a:ln>
        </p:spPr>
      </p:sp>
      <p:sp>
        <p:nvSpPr>
          <p:cNvPr id="76" name="Google Shape;76;p44"/>
          <p:cNvSpPr txBox="1">
            <a:spLocks noGrp="1"/>
          </p:cNvSpPr>
          <p:nvPr>
            <p:ph type="body" idx="1"/>
          </p:nvPr>
        </p:nvSpPr>
        <p:spPr>
          <a:xfrm>
            <a:off x="1141413" y="5299603"/>
            <a:ext cx="9906000" cy="493712"/>
          </a:xfrm>
          <a:prstGeom prst="rect">
            <a:avLst/>
          </a:prstGeom>
          <a:noFill/>
          <a:ln>
            <a:noFill/>
          </a:ln>
        </p:spPr>
        <p:txBody>
          <a:bodyPr spcFirstLastPara="1" wrap="square" lIns="91425" tIns="45700" rIns="91425" bIns="45700" anchor="ctr" anchorCtr="0">
            <a:normAutofit/>
          </a:bodyPr>
          <a:lstStyle>
            <a:lvl1pPr marL="457200" lvl="0" indent="-228600" algn="l">
              <a:spcBef>
                <a:spcPts val="280"/>
              </a:spcBef>
              <a:spcAft>
                <a:spcPts val="0"/>
              </a:spcAft>
              <a:buSzPts val="1400"/>
              <a:buNone/>
              <a:defRPr sz="14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77" name="Google Shape;77;p44"/>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44"/>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44"/>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0"/>
        <p:cNvGrpSpPr/>
        <p:nvPr/>
      </p:nvGrpSpPr>
      <p:grpSpPr>
        <a:xfrm>
          <a:off x="0" y="0"/>
          <a:ext cx="0" cy="0"/>
          <a:chOff x="0" y="0"/>
          <a:chExt cx="0" cy="0"/>
        </a:xfrm>
      </p:grpSpPr>
      <p:sp>
        <p:nvSpPr>
          <p:cNvPr id="81" name="Google Shape;81;p45"/>
          <p:cNvSpPr txBox="1">
            <a:spLocks noGrp="1"/>
          </p:cNvSpPr>
          <p:nvPr>
            <p:ph type="title"/>
          </p:nvPr>
        </p:nvSpPr>
        <p:spPr>
          <a:xfrm>
            <a:off x="1141412" y="609601"/>
            <a:ext cx="9905999" cy="3124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entury Gothic"/>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45"/>
          <p:cNvSpPr txBox="1">
            <a:spLocks noGrp="1"/>
          </p:cNvSpPr>
          <p:nvPr>
            <p:ph type="body" idx="1"/>
          </p:nvPr>
        </p:nvSpPr>
        <p:spPr>
          <a:xfrm>
            <a:off x="1141411" y="4343400"/>
            <a:ext cx="9906000" cy="1447800"/>
          </a:xfrm>
          <a:prstGeom prst="rect">
            <a:avLst/>
          </a:prstGeom>
          <a:noFill/>
          <a:ln>
            <a:noFill/>
          </a:ln>
        </p:spPr>
        <p:txBody>
          <a:bodyPr spcFirstLastPara="1" wrap="square" lIns="91425" tIns="45700" rIns="91425" bIns="45700" anchor="ctr" anchorCtr="0">
            <a:normAutofit/>
          </a:bodyPr>
          <a:lstStyle>
            <a:lvl1pPr marL="457200" lvl="0" indent="-228600" algn="l">
              <a:spcBef>
                <a:spcPts val="400"/>
              </a:spcBef>
              <a:spcAft>
                <a:spcPts val="0"/>
              </a:spcAft>
              <a:buSzPts val="2000"/>
              <a:buNone/>
              <a:defRPr sz="20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83" name="Google Shape;83;p45"/>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45"/>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45"/>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6"/>
        <p:cNvGrpSpPr/>
        <p:nvPr/>
      </p:nvGrpSpPr>
      <p:grpSpPr>
        <a:xfrm>
          <a:off x="0" y="0"/>
          <a:ext cx="0" cy="0"/>
          <a:chOff x="0" y="0"/>
          <a:chExt cx="0" cy="0"/>
        </a:xfrm>
      </p:grpSpPr>
      <p:sp>
        <p:nvSpPr>
          <p:cNvPr id="87" name="Google Shape;87;p46"/>
          <p:cNvSpPr txBox="1"/>
          <p:nvPr/>
        </p:nvSpPr>
        <p:spPr>
          <a:xfrm>
            <a:off x="836612"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a:p>
        </p:txBody>
      </p:sp>
      <p:sp>
        <p:nvSpPr>
          <p:cNvPr id="88" name="Google Shape;88;p46"/>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a:p>
        </p:txBody>
      </p:sp>
      <p:sp>
        <p:nvSpPr>
          <p:cNvPr id="89" name="Google Shape;89;p46"/>
          <p:cNvSpPr txBox="1">
            <a:spLocks noGrp="1"/>
          </p:cNvSpPr>
          <p:nvPr>
            <p:ph type="title"/>
          </p:nvPr>
        </p:nvSpPr>
        <p:spPr>
          <a:xfrm>
            <a:off x="1446213" y="609601"/>
            <a:ext cx="9296398"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entury Gothic"/>
              <a:buNone/>
              <a:defRPr sz="3200" b="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46"/>
          <p:cNvSpPr txBox="1">
            <a:spLocks noGrp="1"/>
          </p:cNvSpPr>
          <p:nvPr>
            <p:ph type="body" idx="1"/>
          </p:nvPr>
        </p:nvSpPr>
        <p:spPr>
          <a:xfrm>
            <a:off x="1674812" y="3352800"/>
            <a:ext cx="8839202" cy="381000"/>
          </a:xfrm>
          <a:prstGeom prst="rect">
            <a:avLst/>
          </a:prstGeom>
          <a:noFill/>
          <a:ln>
            <a:noFill/>
          </a:ln>
        </p:spPr>
        <p:txBody>
          <a:bodyPr spcFirstLastPara="1" wrap="square" lIns="91425" tIns="45700" rIns="91425" bIns="45700" anchor="ctr" anchorCtr="0">
            <a:normAutofit/>
          </a:bodyPr>
          <a:lstStyle>
            <a:lvl1pPr marL="457200" lvl="0" indent="-228600" algn="l">
              <a:spcBef>
                <a:spcPts val="400"/>
              </a:spcBef>
              <a:spcAft>
                <a:spcPts val="0"/>
              </a:spcAft>
              <a:buSzPts val="2000"/>
              <a:buFont typeface="Century Gothic"/>
              <a:buNone/>
              <a:defRPr/>
            </a:lvl1pPr>
            <a:lvl2pPr marL="914400" lvl="1" indent="-228600" algn="l">
              <a:spcBef>
                <a:spcPts val="600"/>
              </a:spcBef>
              <a:spcAft>
                <a:spcPts val="0"/>
              </a:spcAft>
              <a:buSzPts val="1800"/>
              <a:buFont typeface="Century Gothic"/>
              <a:buNone/>
              <a:defRPr/>
            </a:lvl2pPr>
            <a:lvl3pPr marL="1371600" lvl="2" indent="-228600" algn="l">
              <a:spcBef>
                <a:spcPts val="600"/>
              </a:spcBef>
              <a:spcAft>
                <a:spcPts val="0"/>
              </a:spcAft>
              <a:buSzPts val="1600"/>
              <a:buFont typeface="Century Gothic"/>
              <a:buNone/>
              <a:defRPr/>
            </a:lvl3pPr>
            <a:lvl4pPr marL="1828800" lvl="3" indent="-228600" algn="l">
              <a:spcBef>
                <a:spcPts val="600"/>
              </a:spcBef>
              <a:spcAft>
                <a:spcPts val="0"/>
              </a:spcAft>
              <a:buSzPts val="1400"/>
              <a:buFont typeface="Century Gothic"/>
              <a:buNone/>
              <a:defRPr/>
            </a:lvl4pPr>
            <a:lvl5pPr marL="2286000" lvl="4" indent="-228600" algn="l">
              <a:spcBef>
                <a:spcPts val="600"/>
              </a:spcBef>
              <a:spcAft>
                <a:spcPts val="0"/>
              </a:spcAft>
              <a:buSzPts val="1400"/>
              <a:buFont typeface="Century Gothic"/>
              <a:buNone/>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91" name="Google Shape;91;p46"/>
          <p:cNvSpPr txBox="1">
            <a:spLocks noGrp="1"/>
          </p:cNvSpPr>
          <p:nvPr>
            <p:ph type="body" idx="2"/>
          </p:nvPr>
        </p:nvSpPr>
        <p:spPr>
          <a:xfrm>
            <a:off x="1141411" y="4343400"/>
            <a:ext cx="9906000" cy="1447800"/>
          </a:xfrm>
          <a:prstGeom prst="rect">
            <a:avLst/>
          </a:prstGeom>
          <a:noFill/>
          <a:ln>
            <a:noFill/>
          </a:ln>
        </p:spPr>
        <p:txBody>
          <a:bodyPr spcFirstLastPara="1" wrap="square" lIns="91425" tIns="45700" rIns="91425" bIns="45700" anchor="ctr" anchorCtr="0">
            <a:normAutofit/>
          </a:bodyPr>
          <a:lstStyle>
            <a:lvl1pPr marL="457200" lvl="0" indent="-228600" algn="l">
              <a:spcBef>
                <a:spcPts val="400"/>
              </a:spcBef>
              <a:spcAft>
                <a:spcPts val="0"/>
              </a:spcAft>
              <a:buSzPts val="2000"/>
              <a:buNone/>
              <a:defRPr sz="2000">
                <a:solidFill>
                  <a:schemeClr val="lt1"/>
                </a:solidFill>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92" name="Google Shape;92;p46"/>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46"/>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46"/>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5"/>
        <p:cNvGrpSpPr/>
        <p:nvPr/>
      </p:nvGrpSpPr>
      <p:grpSpPr>
        <a:xfrm>
          <a:off x="0" y="0"/>
          <a:ext cx="0" cy="0"/>
          <a:chOff x="0" y="0"/>
          <a:chExt cx="0" cy="0"/>
        </a:xfrm>
      </p:grpSpPr>
      <p:sp>
        <p:nvSpPr>
          <p:cNvPr id="96" name="Google Shape;96;p47"/>
          <p:cNvSpPr txBox="1">
            <a:spLocks noGrp="1"/>
          </p:cNvSpPr>
          <p:nvPr>
            <p:ph type="title"/>
          </p:nvPr>
        </p:nvSpPr>
        <p:spPr>
          <a:xfrm>
            <a:off x="1141412" y="3308581"/>
            <a:ext cx="9906000"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3200"/>
              <a:buFont typeface="Century Gothic"/>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47"/>
          <p:cNvSpPr txBox="1">
            <a:spLocks noGrp="1"/>
          </p:cNvSpPr>
          <p:nvPr>
            <p:ph type="body" idx="1"/>
          </p:nvPr>
        </p:nvSpPr>
        <p:spPr>
          <a:xfrm>
            <a:off x="1141410" y="4777381"/>
            <a:ext cx="9906001" cy="860400"/>
          </a:xfrm>
          <a:prstGeom prst="rect">
            <a:avLst/>
          </a:prstGeom>
          <a:noFill/>
          <a:ln>
            <a:noFill/>
          </a:ln>
        </p:spPr>
        <p:txBody>
          <a:bodyPr spcFirstLastPara="1" wrap="square" lIns="91425" tIns="45700" rIns="91425" bIns="45700" anchor="t" anchorCtr="0">
            <a:normAutofit/>
          </a:bodyPr>
          <a:lstStyle>
            <a:lvl1pPr marL="457200" lvl="0" indent="-355600" algn="l">
              <a:spcBef>
                <a:spcPts val="400"/>
              </a:spcBef>
              <a:spcAft>
                <a:spcPts val="0"/>
              </a:spcAft>
              <a:buSzPts val="2000"/>
              <a:buChar char="•"/>
              <a:defRPr sz="2000">
                <a:solidFill>
                  <a:schemeClr val="lt1"/>
                </a:solidFill>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98" name="Google Shape;98;p47"/>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47"/>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47"/>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01"/>
        <p:cNvGrpSpPr/>
        <p:nvPr/>
      </p:nvGrpSpPr>
      <p:grpSpPr>
        <a:xfrm>
          <a:off x="0" y="0"/>
          <a:ext cx="0" cy="0"/>
          <a:chOff x="0" y="0"/>
          <a:chExt cx="0" cy="0"/>
        </a:xfrm>
      </p:grpSpPr>
      <p:sp>
        <p:nvSpPr>
          <p:cNvPr id="102" name="Google Shape;102;p48"/>
          <p:cNvSpPr txBox="1"/>
          <p:nvPr/>
        </p:nvSpPr>
        <p:spPr>
          <a:xfrm>
            <a:off x="836612"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a:p>
        </p:txBody>
      </p:sp>
      <p:sp>
        <p:nvSpPr>
          <p:cNvPr id="103" name="Google Shape;103;p48"/>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accent1"/>
              </a:buClr>
              <a:buSzPts val="8000"/>
              <a:buFont typeface="Century Gothic"/>
              <a:buNone/>
            </a:pPr>
            <a:r>
              <a:rPr lang="en-GB" sz="8000" b="0" i="0" u="none" strike="noStrike" cap="none">
                <a:solidFill>
                  <a:schemeClr val="accent1"/>
                </a:solidFill>
                <a:latin typeface="Century Gothic"/>
                <a:ea typeface="Century Gothic"/>
                <a:cs typeface="Century Gothic"/>
                <a:sym typeface="Century Gothic"/>
              </a:rPr>
              <a:t>”</a:t>
            </a:r>
            <a:endParaRPr/>
          </a:p>
        </p:txBody>
      </p:sp>
      <p:sp>
        <p:nvSpPr>
          <p:cNvPr id="104" name="Google Shape;104;p48"/>
          <p:cNvSpPr txBox="1">
            <a:spLocks noGrp="1"/>
          </p:cNvSpPr>
          <p:nvPr>
            <p:ph type="title"/>
          </p:nvPr>
        </p:nvSpPr>
        <p:spPr>
          <a:xfrm>
            <a:off x="1446213" y="609601"/>
            <a:ext cx="9296398"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entury Gothic"/>
              <a:buNone/>
              <a:defRPr sz="3200" b="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48"/>
          <p:cNvSpPr txBox="1">
            <a:spLocks noGrp="1"/>
          </p:cNvSpPr>
          <p:nvPr>
            <p:ph type="body" idx="1"/>
          </p:nvPr>
        </p:nvSpPr>
        <p:spPr>
          <a:xfrm>
            <a:off x="1141412" y="3886200"/>
            <a:ext cx="9906000" cy="889000"/>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SzPts val="2400"/>
              <a:buNone/>
              <a:defRPr sz="2400" b="0" cap="none">
                <a:solidFill>
                  <a:schemeClr val="lt1"/>
                </a:solidFill>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06" name="Google Shape;106;p48"/>
          <p:cNvSpPr txBox="1">
            <a:spLocks noGrp="1"/>
          </p:cNvSpPr>
          <p:nvPr>
            <p:ph type="body" idx="2"/>
          </p:nvPr>
        </p:nvSpPr>
        <p:spPr>
          <a:xfrm>
            <a:off x="1141411" y="4775200"/>
            <a:ext cx="9906000" cy="10160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800"/>
              <a:buNone/>
              <a:defRPr sz="18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107" name="Google Shape;107;p48"/>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48"/>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48"/>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10"/>
        <p:cNvGrpSpPr/>
        <p:nvPr/>
      </p:nvGrpSpPr>
      <p:grpSpPr>
        <a:xfrm>
          <a:off x="0" y="0"/>
          <a:ext cx="0" cy="0"/>
          <a:chOff x="0" y="0"/>
          <a:chExt cx="0" cy="0"/>
        </a:xfrm>
      </p:grpSpPr>
      <p:sp>
        <p:nvSpPr>
          <p:cNvPr id="111" name="Google Shape;111;p49"/>
          <p:cNvSpPr txBox="1">
            <a:spLocks noGrp="1"/>
          </p:cNvSpPr>
          <p:nvPr>
            <p:ph type="title"/>
          </p:nvPr>
        </p:nvSpPr>
        <p:spPr>
          <a:xfrm>
            <a:off x="1141412" y="609601"/>
            <a:ext cx="9905999"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49"/>
          <p:cNvSpPr txBox="1">
            <a:spLocks noGrp="1"/>
          </p:cNvSpPr>
          <p:nvPr>
            <p:ph type="body" idx="1"/>
          </p:nvPr>
        </p:nvSpPr>
        <p:spPr>
          <a:xfrm>
            <a:off x="1141412" y="3505200"/>
            <a:ext cx="9906000" cy="838200"/>
          </a:xfrm>
          <a:prstGeom prst="rect">
            <a:avLst/>
          </a:prstGeom>
          <a:noFill/>
          <a:ln>
            <a:noFill/>
          </a:ln>
        </p:spPr>
        <p:txBody>
          <a:bodyPr spcFirstLastPara="1" wrap="square" lIns="91425" tIns="45700" rIns="91425" bIns="45700" anchor="b" anchorCtr="0">
            <a:normAutofit/>
          </a:bodyPr>
          <a:lstStyle>
            <a:lvl1pPr marL="457200" lvl="0" indent="-228600" algn="l">
              <a:spcBef>
                <a:spcPts val="560"/>
              </a:spcBef>
              <a:spcAft>
                <a:spcPts val="0"/>
              </a:spcAft>
              <a:buSzPts val="2800"/>
              <a:buNone/>
              <a:defRPr sz="2800" b="0" cap="none">
                <a:solidFill>
                  <a:schemeClr val="lt1"/>
                </a:solidFill>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13" name="Google Shape;113;p49"/>
          <p:cNvSpPr txBox="1">
            <a:spLocks noGrp="1"/>
          </p:cNvSpPr>
          <p:nvPr>
            <p:ph type="body" idx="2"/>
          </p:nvPr>
        </p:nvSpPr>
        <p:spPr>
          <a:xfrm>
            <a:off x="1141411" y="4343400"/>
            <a:ext cx="9906000" cy="14478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800"/>
              <a:buNone/>
              <a:defRPr sz="18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114" name="Google Shape;114;p49"/>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49"/>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49"/>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18" name="Google Shape;118;p5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50"/>
          <p:cNvSpPr txBox="1">
            <a:spLocks noGrp="1"/>
          </p:cNvSpPr>
          <p:nvPr>
            <p:ph type="body" idx="1"/>
          </p:nvPr>
        </p:nvSpPr>
        <p:spPr>
          <a:xfrm rot="5400000">
            <a:off x="4532312" y="-723899"/>
            <a:ext cx="3124201" cy="9905998"/>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20" name="Google Shape;120;p50"/>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50"/>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50"/>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3"/>
        <p:cNvGrpSpPr/>
        <p:nvPr/>
      </p:nvGrpSpPr>
      <p:grpSpPr>
        <a:xfrm>
          <a:off x="0" y="0"/>
          <a:ext cx="0" cy="0"/>
          <a:chOff x="0" y="0"/>
          <a:chExt cx="0" cy="0"/>
        </a:xfrm>
      </p:grpSpPr>
      <p:sp>
        <p:nvSpPr>
          <p:cNvPr id="124" name="Google Shape;124;p51"/>
          <p:cNvSpPr txBox="1">
            <a:spLocks noGrp="1"/>
          </p:cNvSpPr>
          <p:nvPr>
            <p:ph type="title"/>
          </p:nvPr>
        </p:nvSpPr>
        <p:spPr>
          <a:xfrm rot="5400000">
            <a:off x="7351354" y="2095143"/>
            <a:ext cx="5181601" cy="22105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51"/>
          <p:cNvSpPr txBox="1">
            <a:spLocks noGrp="1"/>
          </p:cNvSpPr>
          <p:nvPr>
            <p:ph type="body" idx="1"/>
          </p:nvPr>
        </p:nvSpPr>
        <p:spPr>
          <a:xfrm rot="5400000">
            <a:off x="2322512" y="-571500"/>
            <a:ext cx="5181600" cy="7543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126" name="Google Shape;126;p51"/>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51"/>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51"/>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6"/>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6"/>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lvl1pPr marL="457200" lvl="0" indent="-342900" algn="l">
              <a:spcBef>
                <a:spcPts val="360"/>
              </a:spcBef>
              <a:spcAft>
                <a:spcPts val="0"/>
              </a:spcAft>
              <a:buSzPts val="1800"/>
              <a:buChar char="•"/>
              <a:defRPr/>
            </a:lvl1pPr>
            <a:lvl2pPr marL="914400" lvl="1" indent="-342900" algn="l">
              <a:spcBef>
                <a:spcPts val="6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600"/>
              </a:spcBef>
              <a:spcAft>
                <a:spcPts val="0"/>
              </a:spcAft>
              <a:buSzPts val="1800"/>
              <a:buChar char="•"/>
              <a:defRPr/>
            </a:lvl4pPr>
            <a:lvl5pPr marL="2286000" lvl="4" indent="-342900" algn="l">
              <a:spcBef>
                <a:spcPts val="600"/>
              </a:spcBef>
              <a:spcAft>
                <a:spcPts val="0"/>
              </a:spcAft>
              <a:buSzPts val="1800"/>
              <a:buChar char="•"/>
              <a:defRPr/>
            </a:lvl5pPr>
            <a:lvl6pPr marL="2743200" lvl="5" indent="-342900" algn="l">
              <a:spcBef>
                <a:spcPts val="600"/>
              </a:spcBef>
              <a:spcAft>
                <a:spcPts val="0"/>
              </a:spcAft>
              <a:buSzPts val="1800"/>
              <a:buChar char="•"/>
              <a:defRPr/>
            </a:lvl6pPr>
            <a:lvl7pPr marL="3200400" lvl="6" indent="-342900" algn="l">
              <a:spcBef>
                <a:spcPts val="600"/>
              </a:spcBef>
              <a:spcAft>
                <a:spcPts val="0"/>
              </a:spcAft>
              <a:buSzPts val="1800"/>
              <a:buChar char="•"/>
              <a:defRPr/>
            </a:lvl7pPr>
            <a:lvl8pPr marL="3657600" lvl="7" indent="-342900" algn="l">
              <a:spcBef>
                <a:spcPts val="600"/>
              </a:spcBef>
              <a:spcAft>
                <a:spcPts val="0"/>
              </a:spcAft>
              <a:buSzPts val="1800"/>
              <a:buChar char="•"/>
              <a:defRPr/>
            </a:lvl8pPr>
            <a:lvl9pPr marL="4114800" lvl="8" indent="-342900" algn="l">
              <a:spcBef>
                <a:spcPts val="600"/>
              </a:spcBef>
              <a:spcAft>
                <a:spcPts val="600"/>
              </a:spcAft>
              <a:buSzPts val="1800"/>
              <a:buChar char="•"/>
              <a:defRPr/>
            </a:lvl9pPr>
          </a:lstStyle>
          <a:p>
            <a:endParaRPr/>
          </a:p>
        </p:txBody>
      </p:sp>
      <p:sp>
        <p:nvSpPr>
          <p:cNvPr id="25" name="Google Shape;25;p36"/>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6"/>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6"/>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7"/>
          <p:cNvSpPr txBox="1">
            <a:spLocks noGrp="1"/>
          </p:cNvSpPr>
          <p:nvPr>
            <p:ph type="title"/>
          </p:nvPr>
        </p:nvSpPr>
        <p:spPr>
          <a:xfrm>
            <a:off x="1751013" y="3308581"/>
            <a:ext cx="8686800" cy="1468800"/>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lt1"/>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37"/>
          <p:cNvSpPr txBox="1">
            <a:spLocks noGrp="1"/>
          </p:cNvSpPr>
          <p:nvPr>
            <p:ph type="body" idx="1"/>
          </p:nvPr>
        </p:nvSpPr>
        <p:spPr>
          <a:xfrm>
            <a:off x="1751011" y="4777381"/>
            <a:ext cx="8686801" cy="860400"/>
          </a:xfrm>
          <a:prstGeom prst="rect">
            <a:avLst/>
          </a:prstGeom>
          <a:noFill/>
          <a:ln>
            <a:noFill/>
          </a:ln>
        </p:spPr>
        <p:txBody>
          <a:bodyPr spcFirstLastPara="1" wrap="square" lIns="91425" tIns="45700" rIns="91425" bIns="45700" anchor="t" anchorCtr="0">
            <a:normAutofit/>
          </a:bodyPr>
          <a:lstStyle>
            <a:lvl1pPr marL="457200" lvl="0" indent="-228600" algn="r">
              <a:spcBef>
                <a:spcPts val="400"/>
              </a:spcBef>
              <a:spcAft>
                <a:spcPts val="0"/>
              </a:spcAft>
              <a:buSzPts val="2000"/>
              <a:buNone/>
              <a:defRPr sz="2000">
                <a:solidFill>
                  <a:schemeClr val="lt1"/>
                </a:solidFill>
              </a:defRPr>
            </a:lvl1pPr>
            <a:lvl2pPr marL="914400" lvl="1" indent="-228600" algn="l">
              <a:spcBef>
                <a:spcPts val="600"/>
              </a:spcBef>
              <a:spcAft>
                <a:spcPts val="0"/>
              </a:spcAft>
              <a:buSzPts val="1800"/>
              <a:buNone/>
              <a:defRPr sz="1800">
                <a:solidFill>
                  <a:schemeClr val="lt1"/>
                </a:solidFill>
              </a:defRPr>
            </a:lvl2pPr>
            <a:lvl3pPr marL="1371600" lvl="2" indent="-228600" algn="l">
              <a:spcBef>
                <a:spcPts val="600"/>
              </a:spcBef>
              <a:spcAft>
                <a:spcPts val="0"/>
              </a:spcAft>
              <a:buSzPts val="1600"/>
              <a:buNone/>
              <a:defRPr sz="1600">
                <a:solidFill>
                  <a:schemeClr val="lt1"/>
                </a:solidFill>
              </a:defRPr>
            </a:lvl3pPr>
            <a:lvl4pPr marL="1828800" lvl="3" indent="-228600" algn="l">
              <a:spcBef>
                <a:spcPts val="600"/>
              </a:spcBef>
              <a:spcAft>
                <a:spcPts val="0"/>
              </a:spcAft>
              <a:buSzPts val="1400"/>
              <a:buNone/>
              <a:defRPr sz="1400">
                <a:solidFill>
                  <a:schemeClr val="lt1"/>
                </a:solidFill>
              </a:defRPr>
            </a:lvl4pPr>
            <a:lvl5pPr marL="2286000" lvl="4" indent="-228600" algn="l">
              <a:spcBef>
                <a:spcPts val="600"/>
              </a:spcBef>
              <a:spcAft>
                <a:spcPts val="0"/>
              </a:spcAft>
              <a:buSzPts val="1400"/>
              <a:buNone/>
              <a:defRPr sz="1400">
                <a:solidFill>
                  <a:schemeClr val="lt1"/>
                </a:solidFill>
              </a:defRPr>
            </a:lvl5pPr>
            <a:lvl6pPr marL="2743200" lvl="5" indent="-228600" algn="l">
              <a:spcBef>
                <a:spcPts val="600"/>
              </a:spcBef>
              <a:spcAft>
                <a:spcPts val="0"/>
              </a:spcAft>
              <a:buSzPts val="1400"/>
              <a:buNone/>
              <a:defRPr sz="1400">
                <a:solidFill>
                  <a:schemeClr val="lt1"/>
                </a:solidFill>
              </a:defRPr>
            </a:lvl6pPr>
            <a:lvl7pPr marL="3200400" lvl="6" indent="-228600" algn="l">
              <a:spcBef>
                <a:spcPts val="600"/>
              </a:spcBef>
              <a:spcAft>
                <a:spcPts val="0"/>
              </a:spcAft>
              <a:buSzPts val="1400"/>
              <a:buNone/>
              <a:defRPr sz="1400">
                <a:solidFill>
                  <a:schemeClr val="lt1"/>
                </a:solidFill>
              </a:defRPr>
            </a:lvl7pPr>
            <a:lvl8pPr marL="3657600" lvl="7" indent="-228600" algn="l">
              <a:spcBef>
                <a:spcPts val="600"/>
              </a:spcBef>
              <a:spcAft>
                <a:spcPts val="0"/>
              </a:spcAft>
              <a:buSzPts val="1400"/>
              <a:buNone/>
              <a:defRPr sz="1400">
                <a:solidFill>
                  <a:schemeClr val="lt1"/>
                </a:solidFill>
              </a:defRPr>
            </a:lvl8pPr>
            <a:lvl9pPr marL="4114800" lvl="8" indent="-228600" algn="l">
              <a:spcBef>
                <a:spcPts val="600"/>
              </a:spcBef>
              <a:spcAft>
                <a:spcPts val="600"/>
              </a:spcAft>
              <a:buSzPts val="1400"/>
              <a:buNone/>
              <a:defRPr sz="1400">
                <a:solidFill>
                  <a:schemeClr val="lt1"/>
                </a:solidFill>
              </a:defRPr>
            </a:lvl9pPr>
          </a:lstStyle>
          <a:p>
            <a:endParaRPr/>
          </a:p>
        </p:txBody>
      </p:sp>
      <p:sp>
        <p:nvSpPr>
          <p:cNvPr id="31" name="Google Shape;31;p37"/>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7"/>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7"/>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38"/>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38"/>
          <p:cNvSpPr txBox="1">
            <a:spLocks noGrp="1"/>
          </p:cNvSpPr>
          <p:nvPr>
            <p:ph type="body" idx="1"/>
          </p:nvPr>
        </p:nvSpPr>
        <p:spPr>
          <a:xfrm>
            <a:off x="1141412" y="2666999"/>
            <a:ext cx="4876800" cy="3124201"/>
          </a:xfrm>
          <a:prstGeom prst="rect">
            <a:avLst/>
          </a:prstGeom>
          <a:noFill/>
          <a:ln>
            <a:noFill/>
          </a:ln>
        </p:spPr>
        <p:txBody>
          <a:bodyPr spcFirstLastPara="1" wrap="square" lIns="91425" tIns="45700" rIns="91425" bIns="45700" anchor="ctr" anchorCtr="0">
            <a:normAutofit/>
          </a:bodyPr>
          <a:lstStyle>
            <a:lvl1pPr marL="457200" lvl="0" indent="-342900" algn="l">
              <a:spcBef>
                <a:spcPts val="360"/>
              </a:spcBef>
              <a:spcAft>
                <a:spcPts val="0"/>
              </a:spcAft>
              <a:buSzPts val="1800"/>
              <a:buChar char="•"/>
              <a:defRPr sz="1800"/>
            </a:lvl1pPr>
            <a:lvl2pPr marL="914400" lvl="1" indent="-330200" algn="l">
              <a:spcBef>
                <a:spcPts val="600"/>
              </a:spcBef>
              <a:spcAft>
                <a:spcPts val="0"/>
              </a:spcAft>
              <a:buSzPts val="1600"/>
              <a:buChar char="•"/>
              <a:defRPr sz="1600"/>
            </a:lvl2pPr>
            <a:lvl3pPr marL="1371600" lvl="2" indent="-317500" algn="l">
              <a:spcBef>
                <a:spcPts val="600"/>
              </a:spcBef>
              <a:spcAft>
                <a:spcPts val="0"/>
              </a:spcAft>
              <a:buSzPts val="1400"/>
              <a:buChar char="•"/>
              <a:defRPr sz="1400"/>
            </a:lvl3pPr>
            <a:lvl4pPr marL="1828800" lvl="3" indent="-304800" algn="l">
              <a:spcBef>
                <a:spcPts val="600"/>
              </a:spcBef>
              <a:spcAft>
                <a:spcPts val="0"/>
              </a:spcAft>
              <a:buSzPts val="1200"/>
              <a:buChar char="•"/>
              <a:defRPr sz="1200"/>
            </a:lvl4pPr>
            <a:lvl5pPr marL="2286000" lvl="4" indent="-304800" algn="l">
              <a:spcBef>
                <a:spcPts val="600"/>
              </a:spcBef>
              <a:spcAft>
                <a:spcPts val="0"/>
              </a:spcAft>
              <a:buSzPts val="1200"/>
              <a:buChar char="•"/>
              <a:defRPr sz="1200"/>
            </a:lvl5pPr>
            <a:lvl6pPr marL="2743200" lvl="5" indent="-304800" algn="l">
              <a:spcBef>
                <a:spcPts val="600"/>
              </a:spcBef>
              <a:spcAft>
                <a:spcPts val="0"/>
              </a:spcAft>
              <a:buSzPts val="1200"/>
              <a:buChar char="•"/>
              <a:defRPr sz="1200"/>
            </a:lvl6pPr>
            <a:lvl7pPr marL="3200400" lvl="6" indent="-304800" algn="l">
              <a:spcBef>
                <a:spcPts val="600"/>
              </a:spcBef>
              <a:spcAft>
                <a:spcPts val="0"/>
              </a:spcAft>
              <a:buSzPts val="1200"/>
              <a:buChar char="•"/>
              <a:defRPr sz="1200"/>
            </a:lvl7pPr>
            <a:lvl8pPr marL="3657600" lvl="7" indent="-304800" algn="l">
              <a:spcBef>
                <a:spcPts val="600"/>
              </a:spcBef>
              <a:spcAft>
                <a:spcPts val="0"/>
              </a:spcAft>
              <a:buSzPts val="1200"/>
              <a:buChar char="•"/>
              <a:defRPr sz="1200"/>
            </a:lvl8pPr>
            <a:lvl9pPr marL="4114800" lvl="8" indent="-304800" algn="l">
              <a:spcBef>
                <a:spcPts val="600"/>
              </a:spcBef>
              <a:spcAft>
                <a:spcPts val="600"/>
              </a:spcAft>
              <a:buSzPts val="1200"/>
              <a:buChar char="•"/>
              <a:defRPr sz="1200"/>
            </a:lvl9pPr>
          </a:lstStyle>
          <a:p>
            <a:endParaRPr/>
          </a:p>
        </p:txBody>
      </p:sp>
      <p:sp>
        <p:nvSpPr>
          <p:cNvPr id="37" name="Google Shape;37;p38"/>
          <p:cNvSpPr txBox="1">
            <a:spLocks noGrp="1"/>
          </p:cNvSpPr>
          <p:nvPr>
            <p:ph type="body" idx="2"/>
          </p:nvPr>
        </p:nvSpPr>
        <p:spPr>
          <a:xfrm>
            <a:off x="6170612" y="2667000"/>
            <a:ext cx="4876800" cy="3124200"/>
          </a:xfrm>
          <a:prstGeom prst="rect">
            <a:avLst/>
          </a:prstGeom>
          <a:noFill/>
          <a:ln>
            <a:noFill/>
          </a:ln>
        </p:spPr>
        <p:txBody>
          <a:bodyPr spcFirstLastPara="1" wrap="square" lIns="91425" tIns="45700" rIns="91425" bIns="45700" anchor="ctr" anchorCtr="0">
            <a:normAutofit/>
          </a:bodyPr>
          <a:lstStyle>
            <a:lvl1pPr marL="457200" lvl="0" indent="-342900" algn="l">
              <a:spcBef>
                <a:spcPts val="360"/>
              </a:spcBef>
              <a:spcAft>
                <a:spcPts val="0"/>
              </a:spcAft>
              <a:buSzPts val="1800"/>
              <a:buChar char="•"/>
              <a:defRPr sz="1800"/>
            </a:lvl1pPr>
            <a:lvl2pPr marL="914400" lvl="1" indent="-330200" algn="l">
              <a:spcBef>
                <a:spcPts val="600"/>
              </a:spcBef>
              <a:spcAft>
                <a:spcPts val="0"/>
              </a:spcAft>
              <a:buSzPts val="1600"/>
              <a:buChar char="•"/>
              <a:defRPr sz="1600"/>
            </a:lvl2pPr>
            <a:lvl3pPr marL="1371600" lvl="2" indent="-317500" algn="l">
              <a:spcBef>
                <a:spcPts val="600"/>
              </a:spcBef>
              <a:spcAft>
                <a:spcPts val="0"/>
              </a:spcAft>
              <a:buSzPts val="1400"/>
              <a:buChar char="•"/>
              <a:defRPr sz="1400"/>
            </a:lvl3pPr>
            <a:lvl4pPr marL="1828800" lvl="3" indent="-304800" algn="l">
              <a:spcBef>
                <a:spcPts val="600"/>
              </a:spcBef>
              <a:spcAft>
                <a:spcPts val="0"/>
              </a:spcAft>
              <a:buSzPts val="1200"/>
              <a:buChar char="•"/>
              <a:defRPr sz="1200"/>
            </a:lvl4pPr>
            <a:lvl5pPr marL="2286000" lvl="4" indent="-304800" algn="l">
              <a:spcBef>
                <a:spcPts val="600"/>
              </a:spcBef>
              <a:spcAft>
                <a:spcPts val="0"/>
              </a:spcAft>
              <a:buSzPts val="1200"/>
              <a:buChar char="•"/>
              <a:defRPr sz="1200"/>
            </a:lvl5pPr>
            <a:lvl6pPr marL="2743200" lvl="5" indent="-304800" algn="l">
              <a:spcBef>
                <a:spcPts val="600"/>
              </a:spcBef>
              <a:spcAft>
                <a:spcPts val="0"/>
              </a:spcAft>
              <a:buSzPts val="1200"/>
              <a:buChar char="•"/>
              <a:defRPr sz="1200"/>
            </a:lvl6pPr>
            <a:lvl7pPr marL="3200400" lvl="6" indent="-304800" algn="l">
              <a:spcBef>
                <a:spcPts val="600"/>
              </a:spcBef>
              <a:spcAft>
                <a:spcPts val="0"/>
              </a:spcAft>
              <a:buSzPts val="1200"/>
              <a:buChar char="•"/>
              <a:defRPr sz="1200"/>
            </a:lvl7pPr>
            <a:lvl8pPr marL="3657600" lvl="7" indent="-304800" algn="l">
              <a:spcBef>
                <a:spcPts val="600"/>
              </a:spcBef>
              <a:spcAft>
                <a:spcPts val="0"/>
              </a:spcAft>
              <a:buSzPts val="1200"/>
              <a:buChar char="•"/>
              <a:defRPr sz="1200"/>
            </a:lvl8pPr>
            <a:lvl9pPr marL="4114800" lvl="8" indent="-304800" algn="l">
              <a:spcBef>
                <a:spcPts val="600"/>
              </a:spcBef>
              <a:spcAft>
                <a:spcPts val="600"/>
              </a:spcAft>
              <a:buSzPts val="1200"/>
              <a:buChar char="•"/>
              <a:defRPr sz="1200"/>
            </a:lvl9pPr>
          </a:lstStyle>
          <a:p>
            <a:endParaRPr/>
          </a:p>
        </p:txBody>
      </p:sp>
      <p:sp>
        <p:nvSpPr>
          <p:cNvPr id="38" name="Google Shape;38;p38"/>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8"/>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8"/>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39"/>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9"/>
          <p:cNvSpPr txBox="1">
            <a:spLocks noGrp="1"/>
          </p:cNvSpPr>
          <p:nvPr>
            <p:ph type="body" idx="1"/>
          </p:nvPr>
        </p:nvSpPr>
        <p:spPr>
          <a:xfrm>
            <a:off x="1429280" y="2658533"/>
            <a:ext cx="4588931"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2800"/>
              <a:buNone/>
              <a:defRPr sz="2800" b="0"/>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600"/>
              </a:spcBef>
              <a:spcAft>
                <a:spcPts val="0"/>
              </a:spcAft>
              <a:buSzPts val="1600"/>
              <a:buNone/>
              <a:defRPr sz="1600" b="1"/>
            </a:lvl6pPr>
            <a:lvl7pPr marL="3200400" lvl="6" indent="-228600" algn="l">
              <a:spcBef>
                <a:spcPts val="600"/>
              </a:spcBef>
              <a:spcAft>
                <a:spcPts val="0"/>
              </a:spcAft>
              <a:buSzPts val="1600"/>
              <a:buNone/>
              <a:defRPr sz="1600" b="1"/>
            </a:lvl7pPr>
            <a:lvl8pPr marL="3657600" lvl="7" indent="-228600" algn="l">
              <a:spcBef>
                <a:spcPts val="600"/>
              </a:spcBef>
              <a:spcAft>
                <a:spcPts val="0"/>
              </a:spcAft>
              <a:buSzPts val="1600"/>
              <a:buNone/>
              <a:defRPr sz="1600" b="1"/>
            </a:lvl8pPr>
            <a:lvl9pPr marL="4114800" lvl="8" indent="-228600" algn="l">
              <a:spcBef>
                <a:spcPts val="600"/>
              </a:spcBef>
              <a:spcAft>
                <a:spcPts val="600"/>
              </a:spcAft>
              <a:buSzPts val="1600"/>
              <a:buNone/>
              <a:defRPr sz="1600" b="1"/>
            </a:lvl9pPr>
          </a:lstStyle>
          <a:p>
            <a:endParaRPr/>
          </a:p>
        </p:txBody>
      </p:sp>
      <p:sp>
        <p:nvSpPr>
          <p:cNvPr id="44" name="Google Shape;44;p39"/>
          <p:cNvSpPr txBox="1">
            <a:spLocks noGrp="1"/>
          </p:cNvSpPr>
          <p:nvPr>
            <p:ph type="body" idx="2"/>
          </p:nvPr>
        </p:nvSpPr>
        <p:spPr>
          <a:xfrm>
            <a:off x="1141412" y="3243262"/>
            <a:ext cx="4876800" cy="2547937"/>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sz="1800"/>
            </a:lvl1pPr>
            <a:lvl2pPr marL="914400" lvl="1" indent="-330200" algn="l">
              <a:spcBef>
                <a:spcPts val="600"/>
              </a:spcBef>
              <a:spcAft>
                <a:spcPts val="0"/>
              </a:spcAft>
              <a:buSzPts val="1600"/>
              <a:buChar char="•"/>
              <a:defRPr sz="1600"/>
            </a:lvl2pPr>
            <a:lvl3pPr marL="1371600" lvl="2" indent="-317500" algn="l">
              <a:spcBef>
                <a:spcPts val="600"/>
              </a:spcBef>
              <a:spcAft>
                <a:spcPts val="0"/>
              </a:spcAft>
              <a:buSzPts val="1400"/>
              <a:buChar char="•"/>
              <a:defRPr sz="1400"/>
            </a:lvl3pPr>
            <a:lvl4pPr marL="1828800" lvl="3" indent="-304800" algn="l">
              <a:spcBef>
                <a:spcPts val="600"/>
              </a:spcBef>
              <a:spcAft>
                <a:spcPts val="0"/>
              </a:spcAft>
              <a:buSzPts val="1200"/>
              <a:buChar char="•"/>
              <a:defRPr sz="1200"/>
            </a:lvl4pPr>
            <a:lvl5pPr marL="2286000" lvl="4" indent="-304800" algn="l">
              <a:spcBef>
                <a:spcPts val="600"/>
              </a:spcBef>
              <a:spcAft>
                <a:spcPts val="0"/>
              </a:spcAft>
              <a:buSzPts val="1200"/>
              <a:buChar char="•"/>
              <a:defRPr sz="1200"/>
            </a:lvl5pPr>
            <a:lvl6pPr marL="2743200" lvl="5" indent="-304800" algn="l">
              <a:spcBef>
                <a:spcPts val="600"/>
              </a:spcBef>
              <a:spcAft>
                <a:spcPts val="0"/>
              </a:spcAft>
              <a:buSzPts val="1200"/>
              <a:buChar char="•"/>
              <a:defRPr sz="1200"/>
            </a:lvl6pPr>
            <a:lvl7pPr marL="3200400" lvl="6" indent="-304800" algn="l">
              <a:spcBef>
                <a:spcPts val="600"/>
              </a:spcBef>
              <a:spcAft>
                <a:spcPts val="0"/>
              </a:spcAft>
              <a:buSzPts val="1200"/>
              <a:buChar char="•"/>
              <a:defRPr sz="1200"/>
            </a:lvl7pPr>
            <a:lvl8pPr marL="3657600" lvl="7" indent="-304800" algn="l">
              <a:spcBef>
                <a:spcPts val="600"/>
              </a:spcBef>
              <a:spcAft>
                <a:spcPts val="0"/>
              </a:spcAft>
              <a:buSzPts val="1200"/>
              <a:buChar char="•"/>
              <a:defRPr sz="1200"/>
            </a:lvl8pPr>
            <a:lvl9pPr marL="4114800" lvl="8" indent="-304800" algn="l">
              <a:spcBef>
                <a:spcPts val="600"/>
              </a:spcBef>
              <a:spcAft>
                <a:spcPts val="600"/>
              </a:spcAft>
              <a:buSzPts val="1200"/>
              <a:buChar char="•"/>
              <a:defRPr sz="1200"/>
            </a:lvl9pPr>
          </a:lstStyle>
          <a:p>
            <a:endParaRPr/>
          </a:p>
        </p:txBody>
      </p:sp>
      <p:sp>
        <p:nvSpPr>
          <p:cNvPr id="45" name="Google Shape;45;p39"/>
          <p:cNvSpPr txBox="1">
            <a:spLocks noGrp="1"/>
          </p:cNvSpPr>
          <p:nvPr>
            <p:ph type="body" idx="3"/>
          </p:nvPr>
        </p:nvSpPr>
        <p:spPr>
          <a:xfrm>
            <a:off x="6443133" y="2667000"/>
            <a:ext cx="4604280"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2800"/>
              <a:buNone/>
              <a:defRPr sz="2800" b="0"/>
            </a:lvl1pPr>
            <a:lvl2pPr marL="914400" lvl="1" indent="-228600" algn="l">
              <a:spcBef>
                <a:spcPts val="6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600"/>
              </a:spcBef>
              <a:spcAft>
                <a:spcPts val="0"/>
              </a:spcAft>
              <a:buSzPts val="1600"/>
              <a:buNone/>
              <a:defRPr sz="1600" b="1"/>
            </a:lvl4pPr>
            <a:lvl5pPr marL="2286000" lvl="4" indent="-228600" algn="l">
              <a:spcBef>
                <a:spcPts val="600"/>
              </a:spcBef>
              <a:spcAft>
                <a:spcPts val="0"/>
              </a:spcAft>
              <a:buSzPts val="1600"/>
              <a:buNone/>
              <a:defRPr sz="1600" b="1"/>
            </a:lvl5pPr>
            <a:lvl6pPr marL="2743200" lvl="5" indent="-228600" algn="l">
              <a:spcBef>
                <a:spcPts val="600"/>
              </a:spcBef>
              <a:spcAft>
                <a:spcPts val="0"/>
              </a:spcAft>
              <a:buSzPts val="1600"/>
              <a:buNone/>
              <a:defRPr sz="1600" b="1"/>
            </a:lvl6pPr>
            <a:lvl7pPr marL="3200400" lvl="6" indent="-228600" algn="l">
              <a:spcBef>
                <a:spcPts val="600"/>
              </a:spcBef>
              <a:spcAft>
                <a:spcPts val="0"/>
              </a:spcAft>
              <a:buSzPts val="1600"/>
              <a:buNone/>
              <a:defRPr sz="1600" b="1"/>
            </a:lvl7pPr>
            <a:lvl8pPr marL="3657600" lvl="7" indent="-228600" algn="l">
              <a:spcBef>
                <a:spcPts val="600"/>
              </a:spcBef>
              <a:spcAft>
                <a:spcPts val="0"/>
              </a:spcAft>
              <a:buSzPts val="1600"/>
              <a:buNone/>
              <a:defRPr sz="1600" b="1"/>
            </a:lvl8pPr>
            <a:lvl9pPr marL="4114800" lvl="8" indent="-228600" algn="l">
              <a:spcBef>
                <a:spcPts val="600"/>
              </a:spcBef>
              <a:spcAft>
                <a:spcPts val="600"/>
              </a:spcAft>
              <a:buSzPts val="1600"/>
              <a:buNone/>
              <a:defRPr sz="1600" b="1"/>
            </a:lvl9pPr>
          </a:lstStyle>
          <a:p>
            <a:endParaRPr/>
          </a:p>
        </p:txBody>
      </p:sp>
      <p:sp>
        <p:nvSpPr>
          <p:cNvPr id="46" name="Google Shape;46;p39"/>
          <p:cNvSpPr txBox="1">
            <a:spLocks noGrp="1"/>
          </p:cNvSpPr>
          <p:nvPr>
            <p:ph type="body" idx="4"/>
          </p:nvPr>
        </p:nvSpPr>
        <p:spPr>
          <a:xfrm>
            <a:off x="6170612" y="3243262"/>
            <a:ext cx="4876801" cy="2547937"/>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sz="1800"/>
            </a:lvl1pPr>
            <a:lvl2pPr marL="914400" lvl="1" indent="-330200" algn="l">
              <a:spcBef>
                <a:spcPts val="600"/>
              </a:spcBef>
              <a:spcAft>
                <a:spcPts val="0"/>
              </a:spcAft>
              <a:buSzPts val="1600"/>
              <a:buChar char="•"/>
              <a:defRPr sz="1600"/>
            </a:lvl2pPr>
            <a:lvl3pPr marL="1371600" lvl="2" indent="-317500" algn="l">
              <a:spcBef>
                <a:spcPts val="600"/>
              </a:spcBef>
              <a:spcAft>
                <a:spcPts val="0"/>
              </a:spcAft>
              <a:buSzPts val="1400"/>
              <a:buChar char="•"/>
              <a:defRPr sz="1400"/>
            </a:lvl3pPr>
            <a:lvl4pPr marL="1828800" lvl="3" indent="-304800" algn="l">
              <a:spcBef>
                <a:spcPts val="600"/>
              </a:spcBef>
              <a:spcAft>
                <a:spcPts val="0"/>
              </a:spcAft>
              <a:buSzPts val="1200"/>
              <a:buChar char="•"/>
              <a:defRPr sz="1200"/>
            </a:lvl4pPr>
            <a:lvl5pPr marL="2286000" lvl="4" indent="-304800" algn="l">
              <a:spcBef>
                <a:spcPts val="600"/>
              </a:spcBef>
              <a:spcAft>
                <a:spcPts val="0"/>
              </a:spcAft>
              <a:buSzPts val="1200"/>
              <a:buChar char="•"/>
              <a:defRPr sz="1200"/>
            </a:lvl5pPr>
            <a:lvl6pPr marL="2743200" lvl="5" indent="-304800" algn="l">
              <a:spcBef>
                <a:spcPts val="600"/>
              </a:spcBef>
              <a:spcAft>
                <a:spcPts val="0"/>
              </a:spcAft>
              <a:buSzPts val="1200"/>
              <a:buChar char="•"/>
              <a:defRPr sz="1200"/>
            </a:lvl6pPr>
            <a:lvl7pPr marL="3200400" lvl="6" indent="-304800" algn="l">
              <a:spcBef>
                <a:spcPts val="600"/>
              </a:spcBef>
              <a:spcAft>
                <a:spcPts val="0"/>
              </a:spcAft>
              <a:buSzPts val="1200"/>
              <a:buChar char="•"/>
              <a:defRPr sz="1200"/>
            </a:lvl7pPr>
            <a:lvl8pPr marL="3657600" lvl="7" indent="-304800" algn="l">
              <a:spcBef>
                <a:spcPts val="600"/>
              </a:spcBef>
              <a:spcAft>
                <a:spcPts val="0"/>
              </a:spcAft>
              <a:buSzPts val="1200"/>
              <a:buChar char="•"/>
              <a:defRPr sz="1200"/>
            </a:lvl8pPr>
            <a:lvl9pPr marL="4114800" lvl="8" indent="-304800" algn="l">
              <a:spcBef>
                <a:spcPts val="600"/>
              </a:spcBef>
              <a:spcAft>
                <a:spcPts val="600"/>
              </a:spcAft>
              <a:buSzPts val="1200"/>
              <a:buChar char="•"/>
              <a:defRPr sz="1200"/>
            </a:lvl9pPr>
          </a:lstStyle>
          <a:p>
            <a:endParaRPr/>
          </a:p>
        </p:txBody>
      </p:sp>
      <p:sp>
        <p:nvSpPr>
          <p:cNvPr id="47" name="Google Shape;47;p39"/>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9"/>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9"/>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4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0"/>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0"/>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40"/>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41"/>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1"/>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41"/>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42"/>
          <p:cNvSpPr txBox="1">
            <a:spLocks noGrp="1"/>
          </p:cNvSpPr>
          <p:nvPr>
            <p:ph type="title"/>
          </p:nvPr>
        </p:nvSpPr>
        <p:spPr>
          <a:xfrm>
            <a:off x="1141411" y="1600200"/>
            <a:ext cx="3549121" cy="1371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42"/>
          <p:cNvSpPr txBox="1">
            <a:spLocks noGrp="1"/>
          </p:cNvSpPr>
          <p:nvPr>
            <p:ph type="body" idx="1"/>
          </p:nvPr>
        </p:nvSpPr>
        <p:spPr>
          <a:xfrm>
            <a:off x="5103812" y="609601"/>
            <a:ext cx="5943601" cy="5181600"/>
          </a:xfrm>
          <a:prstGeom prst="rect">
            <a:avLst/>
          </a:prstGeom>
          <a:noFill/>
          <a:ln>
            <a:noFill/>
          </a:ln>
        </p:spPr>
        <p:txBody>
          <a:bodyPr spcFirstLastPara="1" wrap="square" lIns="91425" tIns="45700" rIns="91425" bIns="45700" anchor="ctr" anchorCtr="0">
            <a:normAutofit/>
          </a:bodyPr>
          <a:lstStyle>
            <a:lvl1pPr marL="457200" lvl="0" indent="-355600" algn="l">
              <a:spcBef>
                <a:spcPts val="400"/>
              </a:spcBef>
              <a:spcAft>
                <a:spcPts val="0"/>
              </a:spcAft>
              <a:buSzPts val="2000"/>
              <a:buChar char="•"/>
              <a:defRPr sz="2000"/>
            </a:lvl1pPr>
            <a:lvl2pPr marL="914400" lvl="1" indent="-342900" algn="l">
              <a:spcBef>
                <a:spcPts val="600"/>
              </a:spcBef>
              <a:spcAft>
                <a:spcPts val="0"/>
              </a:spcAft>
              <a:buSzPts val="1800"/>
              <a:buChar char="•"/>
              <a:defRPr sz="1800"/>
            </a:lvl2pPr>
            <a:lvl3pPr marL="1371600" lvl="2" indent="-330200" algn="l">
              <a:spcBef>
                <a:spcPts val="600"/>
              </a:spcBef>
              <a:spcAft>
                <a:spcPts val="0"/>
              </a:spcAft>
              <a:buSzPts val="1600"/>
              <a:buChar char="•"/>
              <a:defRPr sz="1600"/>
            </a:lvl3pPr>
            <a:lvl4pPr marL="1828800" lvl="3" indent="-317500" algn="l">
              <a:spcBef>
                <a:spcPts val="600"/>
              </a:spcBef>
              <a:spcAft>
                <a:spcPts val="0"/>
              </a:spcAft>
              <a:buSzPts val="1400"/>
              <a:buChar char="•"/>
              <a:defRPr sz="1400"/>
            </a:lvl4pPr>
            <a:lvl5pPr marL="2286000" lvl="4" indent="-317500" algn="l">
              <a:spcBef>
                <a:spcPts val="600"/>
              </a:spcBef>
              <a:spcAft>
                <a:spcPts val="0"/>
              </a:spcAft>
              <a:buSzPts val="1400"/>
              <a:buChar char="•"/>
              <a:defRPr sz="1400"/>
            </a:lvl5pPr>
            <a:lvl6pPr marL="2743200" lvl="5" indent="-317500" algn="l">
              <a:spcBef>
                <a:spcPts val="600"/>
              </a:spcBef>
              <a:spcAft>
                <a:spcPts val="0"/>
              </a:spcAft>
              <a:buSzPts val="1400"/>
              <a:buChar char="•"/>
              <a:defRPr sz="1400"/>
            </a:lvl6pPr>
            <a:lvl7pPr marL="3200400" lvl="6" indent="-317500" algn="l">
              <a:spcBef>
                <a:spcPts val="600"/>
              </a:spcBef>
              <a:spcAft>
                <a:spcPts val="0"/>
              </a:spcAft>
              <a:buSzPts val="1400"/>
              <a:buChar char="•"/>
              <a:defRPr sz="1400"/>
            </a:lvl7pPr>
            <a:lvl8pPr marL="3657600" lvl="7" indent="-317500" algn="l">
              <a:spcBef>
                <a:spcPts val="600"/>
              </a:spcBef>
              <a:spcAft>
                <a:spcPts val="0"/>
              </a:spcAft>
              <a:buSzPts val="1400"/>
              <a:buChar char="•"/>
              <a:defRPr sz="1400"/>
            </a:lvl8pPr>
            <a:lvl9pPr marL="4114800" lvl="8" indent="-317500" algn="l">
              <a:spcBef>
                <a:spcPts val="600"/>
              </a:spcBef>
              <a:spcAft>
                <a:spcPts val="600"/>
              </a:spcAft>
              <a:buSzPts val="1400"/>
              <a:buChar char="•"/>
              <a:defRPr sz="1400"/>
            </a:lvl9pPr>
          </a:lstStyle>
          <a:p>
            <a:endParaRPr/>
          </a:p>
        </p:txBody>
      </p:sp>
      <p:sp>
        <p:nvSpPr>
          <p:cNvPr id="62" name="Google Shape;62;p42"/>
          <p:cNvSpPr txBox="1">
            <a:spLocks noGrp="1"/>
          </p:cNvSpPr>
          <p:nvPr>
            <p:ph type="body" idx="2"/>
          </p:nvPr>
        </p:nvSpPr>
        <p:spPr>
          <a:xfrm>
            <a:off x="1141411" y="2971800"/>
            <a:ext cx="3549121" cy="1828800"/>
          </a:xfrm>
          <a:prstGeom prst="rect">
            <a:avLst/>
          </a:prstGeom>
          <a:noFill/>
          <a:ln>
            <a:noFill/>
          </a:ln>
        </p:spPr>
        <p:txBody>
          <a:bodyPr spcFirstLastPara="1" wrap="square" lIns="91425" tIns="45700" rIns="91425" bIns="45700" anchor="ctr" anchorCtr="0">
            <a:normAutofit/>
          </a:bodyPr>
          <a:lstStyle>
            <a:lvl1pPr marL="457200" lvl="0" indent="-228600" algn="l">
              <a:spcBef>
                <a:spcPts val="320"/>
              </a:spcBef>
              <a:spcAft>
                <a:spcPts val="0"/>
              </a:spcAft>
              <a:buSzPts val="1600"/>
              <a:buNone/>
              <a:defRPr sz="16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63" name="Google Shape;63;p42"/>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2"/>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42"/>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43"/>
          <p:cNvSpPr txBox="1">
            <a:spLocks noGrp="1"/>
          </p:cNvSpPr>
          <p:nvPr>
            <p:ph type="title"/>
          </p:nvPr>
        </p:nvSpPr>
        <p:spPr>
          <a:xfrm>
            <a:off x="1141411" y="1600200"/>
            <a:ext cx="5334001" cy="1371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800"/>
              <a:buFont typeface="Century Gothic"/>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43"/>
          <p:cNvSpPr>
            <a:spLocks noGrp="1"/>
          </p:cNvSpPr>
          <p:nvPr>
            <p:ph type="pic" idx="2"/>
          </p:nvPr>
        </p:nvSpPr>
        <p:spPr>
          <a:xfrm>
            <a:off x="7433733" y="-18288"/>
            <a:ext cx="3276599" cy="6903720"/>
          </a:xfrm>
          <a:prstGeom prst="rect">
            <a:avLst/>
          </a:prstGeom>
          <a:noFill/>
          <a:ln w="38100" cap="flat" cmpd="sng">
            <a:solidFill>
              <a:schemeClr val="dk2"/>
            </a:solidFill>
            <a:prstDash val="solid"/>
            <a:round/>
            <a:headEnd type="none" w="sm" len="sm"/>
            <a:tailEnd type="none" w="sm" len="sm"/>
          </a:ln>
        </p:spPr>
      </p:sp>
      <p:sp>
        <p:nvSpPr>
          <p:cNvPr id="69" name="Google Shape;69;p43"/>
          <p:cNvSpPr txBox="1">
            <a:spLocks noGrp="1"/>
          </p:cNvSpPr>
          <p:nvPr>
            <p:ph type="body" idx="1"/>
          </p:nvPr>
        </p:nvSpPr>
        <p:spPr>
          <a:xfrm>
            <a:off x="1141411" y="2971800"/>
            <a:ext cx="5334001" cy="1828800"/>
          </a:xfrm>
          <a:prstGeom prst="rect">
            <a:avLst/>
          </a:prstGeom>
          <a:noFill/>
          <a:ln>
            <a:noFill/>
          </a:ln>
        </p:spPr>
        <p:txBody>
          <a:bodyPr spcFirstLastPara="1" wrap="square" lIns="91425" tIns="45700" rIns="91425" bIns="45700" anchor="ctr" anchorCtr="0">
            <a:normAutofit/>
          </a:bodyPr>
          <a:lstStyle>
            <a:lvl1pPr marL="457200" lvl="0" indent="-228600" algn="l">
              <a:spcBef>
                <a:spcPts val="360"/>
              </a:spcBef>
              <a:spcAft>
                <a:spcPts val="0"/>
              </a:spcAft>
              <a:buSzPts val="1800"/>
              <a:buNone/>
              <a:defRPr sz="1800"/>
            </a:lvl1pPr>
            <a:lvl2pPr marL="914400" lvl="1" indent="-228600" algn="l">
              <a:spcBef>
                <a:spcPts val="6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600"/>
              </a:spcBef>
              <a:spcAft>
                <a:spcPts val="0"/>
              </a:spcAft>
              <a:buSzPts val="900"/>
              <a:buNone/>
              <a:defRPr sz="900"/>
            </a:lvl4pPr>
            <a:lvl5pPr marL="2286000" lvl="4" indent="-228600" algn="l">
              <a:spcBef>
                <a:spcPts val="600"/>
              </a:spcBef>
              <a:spcAft>
                <a:spcPts val="0"/>
              </a:spcAft>
              <a:buSzPts val="900"/>
              <a:buNone/>
              <a:defRPr sz="900"/>
            </a:lvl5pPr>
            <a:lvl6pPr marL="2743200" lvl="5" indent="-228600" algn="l">
              <a:spcBef>
                <a:spcPts val="600"/>
              </a:spcBef>
              <a:spcAft>
                <a:spcPts val="0"/>
              </a:spcAft>
              <a:buSzPts val="900"/>
              <a:buNone/>
              <a:defRPr sz="900"/>
            </a:lvl6pPr>
            <a:lvl7pPr marL="3200400" lvl="6" indent="-228600" algn="l">
              <a:spcBef>
                <a:spcPts val="600"/>
              </a:spcBef>
              <a:spcAft>
                <a:spcPts val="0"/>
              </a:spcAft>
              <a:buSzPts val="900"/>
              <a:buNone/>
              <a:defRPr sz="900"/>
            </a:lvl7pPr>
            <a:lvl8pPr marL="3657600" lvl="7" indent="-228600" algn="l">
              <a:spcBef>
                <a:spcPts val="600"/>
              </a:spcBef>
              <a:spcAft>
                <a:spcPts val="0"/>
              </a:spcAft>
              <a:buSzPts val="900"/>
              <a:buNone/>
              <a:defRPr sz="900"/>
            </a:lvl8pPr>
            <a:lvl9pPr marL="4114800" lvl="8" indent="-228600" algn="l">
              <a:spcBef>
                <a:spcPts val="600"/>
              </a:spcBef>
              <a:spcAft>
                <a:spcPts val="600"/>
              </a:spcAft>
              <a:buSzPts val="900"/>
              <a:buNone/>
              <a:defRPr sz="900"/>
            </a:lvl9pPr>
          </a:lstStyle>
          <a:p>
            <a:endParaRPr/>
          </a:p>
        </p:txBody>
      </p:sp>
      <p:sp>
        <p:nvSpPr>
          <p:cNvPr id="70" name="Google Shape;70;p43"/>
          <p:cNvSpPr txBox="1">
            <a:spLocks noGrp="1"/>
          </p:cNvSpPr>
          <p:nvPr>
            <p:ph type="dt" idx="10"/>
          </p:nvPr>
        </p:nvSpPr>
        <p:spPr>
          <a:xfrm>
            <a:off x="6399212" y="5883275"/>
            <a:ext cx="914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43"/>
          <p:cNvSpPr txBox="1">
            <a:spLocks noGrp="1"/>
          </p:cNvSpPr>
          <p:nvPr>
            <p:ph type="ftr" idx="11"/>
          </p:nvPr>
        </p:nvSpPr>
        <p:spPr>
          <a:xfrm>
            <a:off x="1141412" y="5883275"/>
            <a:ext cx="5105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43"/>
          <p:cNvSpPr txBox="1">
            <a:spLocks noGrp="1"/>
          </p:cNvSpPr>
          <p:nvPr>
            <p:ph type="sldNum" idx="12"/>
          </p:nvPr>
        </p:nvSpPr>
        <p:spPr>
          <a:xfrm>
            <a:off x="10742612" y="5883275"/>
            <a:ext cx="3225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3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lt1"/>
              </a:buClr>
              <a:buSzPts val="3200"/>
              <a:buFont typeface="Century Gothic"/>
              <a:buNone/>
              <a:defRPr sz="32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1" name="Google Shape;11;p34"/>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lvl1pPr marL="457200" marR="0" lvl="0" indent="-355600" algn="l" rtl="0">
              <a:spcBef>
                <a:spcPts val="400"/>
              </a:spcBef>
              <a:spcAft>
                <a:spcPts val="0"/>
              </a:spcAft>
              <a:buClr>
                <a:schemeClr val="lt1"/>
              </a:buClr>
              <a:buSzPts val="2000"/>
              <a:buFont typeface="Arial"/>
              <a:buChar char="•"/>
              <a:defRPr sz="2000" b="0" i="0" u="none" strike="noStrike" cap="small">
                <a:solidFill>
                  <a:schemeClr val="lt1"/>
                </a:solidFill>
                <a:latin typeface="Century Gothic"/>
                <a:ea typeface="Century Gothic"/>
                <a:cs typeface="Century Gothic"/>
                <a:sym typeface="Century Gothic"/>
              </a:defRPr>
            </a:lvl1pPr>
            <a:lvl2pPr marL="914400" marR="0" lvl="1" indent="-342900" algn="l" rtl="0">
              <a:spcBef>
                <a:spcPts val="600"/>
              </a:spcBef>
              <a:spcAft>
                <a:spcPts val="0"/>
              </a:spcAft>
              <a:buClr>
                <a:schemeClr val="lt1"/>
              </a:buClr>
              <a:buSzPts val="1800"/>
              <a:buFont typeface="Arial"/>
              <a:buChar char="•"/>
              <a:defRPr sz="1800" b="0" i="0" u="none" strike="noStrike" cap="small">
                <a:solidFill>
                  <a:schemeClr val="lt1"/>
                </a:solidFill>
                <a:latin typeface="Century Gothic"/>
                <a:ea typeface="Century Gothic"/>
                <a:cs typeface="Century Gothic"/>
                <a:sym typeface="Century Gothic"/>
              </a:defRPr>
            </a:lvl2pPr>
            <a:lvl3pPr marL="1371600" marR="0" lvl="2" indent="-330200" algn="l" rtl="0">
              <a:spcBef>
                <a:spcPts val="600"/>
              </a:spcBef>
              <a:spcAft>
                <a:spcPts val="0"/>
              </a:spcAft>
              <a:buClr>
                <a:schemeClr val="lt1"/>
              </a:buClr>
              <a:buSzPts val="1600"/>
              <a:buFont typeface="Arial"/>
              <a:buChar char="•"/>
              <a:defRPr sz="1600" b="0" i="0" u="none" strike="noStrike" cap="small">
                <a:solidFill>
                  <a:schemeClr val="lt1"/>
                </a:solidFill>
                <a:latin typeface="Century Gothic"/>
                <a:ea typeface="Century Gothic"/>
                <a:cs typeface="Century Gothic"/>
                <a:sym typeface="Century Gothic"/>
              </a:defRPr>
            </a:lvl3pPr>
            <a:lvl4pPr marL="1828800" marR="0" lvl="3" indent="-317500" algn="l" rtl="0">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4pPr>
            <a:lvl5pPr marL="2286000" marR="0" lvl="4" indent="-317500" algn="l" rtl="0">
              <a:spcBef>
                <a:spcPts val="6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5pPr>
            <a:lvl6pPr marL="2743200" marR="0" lvl="5"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6pPr>
            <a:lvl7pPr marL="3200400" marR="0" lvl="6"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7pPr>
            <a:lvl8pPr marL="3657600" marR="0" lvl="7" indent="-304800" algn="l" rtl="0">
              <a:spcBef>
                <a:spcPts val="6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8pPr>
            <a:lvl9pPr marL="4114800" marR="0" lvl="8" indent="-304800" algn="l" rtl="0">
              <a:spcBef>
                <a:spcPts val="600"/>
              </a:spcBef>
              <a:spcAft>
                <a:spcPts val="60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9pPr>
          </a:lstStyle>
          <a:p>
            <a:endParaRPr/>
          </a:p>
        </p:txBody>
      </p:sp>
      <p:sp>
        <p:nvSpPr>
          <p:cNvPr id="12" name="Google Shape;12;p34"/>
          <p:cNvSpPr txBox="1">
            <a:spLocks noGrp="1"/>
          </p:cNvSpPr>
          <p:nvPr>
            <p:ph type="dt" idx="10"/>
          </p:nvPr>
        </p:nvSpPr>
        <p:spPr>
          <a:xfrm>
            <a:off x="8837612" y="5883275"/>
            <a:ext cx="1600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3" name="Google Shape;13;p34"/>
          <p:cNvSpPr txBox="1">
            <a:spLocks noGrp="1"/>
          </p:cNvSpPr>
          <p:nvPr>
            <p:ph type="ftr" idx="11"/>
          </p:nvPr>
        </p:nvSpPr>
        <p:spPr>
          <a:xfrm>
            <a:off x="1141412" y="5883275"/>
            <a:ext cx="7543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34"/>
          <p:cNvSpPr txBox="1">
            <a:spLocks noGrp="1"/>
          </p:cNvSpPr>
          <p:nvPr>
            <p:ph type="sldNum" idx="12"/>
          </p:nvPr>
        </p:nvSpPr>
        <p:spPr>
          <a:xfrm>
            <a:off x="10514012" y="5883275"/>
            <a:ext cx="55116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1" i="0" u="none" strike="noStrike" cap="none">
                <a:solidFill>
                  <a:srgbClr val="BFBFBF"/>
                </a:solidFill>
                <a:latin typeface="Century Gothic"/>
                <a:ea typeface="Century Gothic"/>
                <a:cs typeface="Century Gothic"/>
                <a:sym typeface="Century Gothic"/>
              </a:defRPr>
            </a:lvl1pPr>
            <a:lvl2pPr marL="0" marR="0" lvl="1" indent="0" algn="r" rtl="0">
              <a:spcBef>
                <a:spcPts val="0"/>
              </a:spcBef>
              <a:buNone/>
              <a:defRPr sz="900" b="1" i="0" u="none" strike="noStrike" cap="none">
                <a:solidFill>
                  <a:srgbClr val="BFBFBF"/>
                </a:solidFill>
                <a:latin typeface="Century Gothic"/>
                <a:ea typeface="Century Gothic"/>
                <a:cs typeface="Century Gothic"/>
                <a:sym typeface="Century Gothic"/>
              </a:defRPr>
            </a:lvl2pPr>
            <a:lvl3pPr marL="0" marR="0" lvl="2" indent="0" algn="r" rtl="0">
              <a:spcBef>
                <a:spcPts val="0"/>
              </a:spcBef>
              <a:buNone/>
              <a:defRPr sz="900" b="1" i="0" u="none" strike="noStrike" cap="none">
                <a:solidFill>
                  <a:srgbClr val="BFBFBF"/>
                </a:solidFill>
                <a:latin typeface="Century Gothic"/>
                <a:ea typeface="Century Gothic"/>
                <a:cs typeface="Century Gothic"/>
                <a:sym typeface="Century Gothic"/>
              </a:defRPr>
            </a:lvl3pPr>
            <a:lvl4pPr marL="0" marR="0" lvl="3" indent="0" algn="r" rtl="0">
              <a:spcBef>
                <a:spcPts val="0"/>
              </a:spcBef>
              <a:buNone/>
              <a:defRPr sz="900" b="1" i="0" u="none" strike="noStrike" cap="none">
                <a:solidFill>
                  <a:srgbClr val="BFBFBF"/>
                </a:solidFill>
                <a:latin typeface="Century Gothic"/>
                <a:ea typeface="Century Gothic"/>
                <a:cs typeface="Century Gothic"/>
                <a:sym typeface="Century Gothic"/>
              </a:defRPr>
            </a:lvl4pPr>
            <a:lvl5pPr marL="0" marR="0" lvl="4" indent="0" algn="r" rtl="0">
              <a:spcBef>
                <a:spcPts val="0"/>
              </a:spcBef>
              <a:buNone/>
              <a:defRPr sz="900" b="1" i="0" u="none" strike="noStrike" cap="none">
                <a:solidFill>
                  <a:srgbClr val="BFBFBF"/>
                </a:solidFill>
                <a:latin typeface="Century Gothic"/>
                <a:ea typeface="Century Gothic"/>
                <a:cs typeface="Century Gothic"/>
                <a:sym typeface="Century Gothic"/>
              </a:defRPr>
            </a:lvl5pPr>
            <a:lvl6pPr marL="0" marR="0" lvl="5" indent="0" algn="r" rtl="0">
              <a:spcBef>
                <a:spcPts val="0"/>
              </a:spcBef>
              <a:buNone/>
              <a:defRPr sz="900" b="1" i="0" u="none" strike="noStrike" cap="none">
                <a:solidFill>
                  <a:srgbClr val="BFBFBF"/>
                </a:solidFill>
                <a:latin typeface="Century Gothic"/>
                <a:ea typeface="Century Gothic"/>
                <a:cs typeface="Century Gothic"/>
                <a:sym typeface="Century Gothic"/>
              </a:defRPr>
            </a:lvl6pPr>
            <a:lvl7pPr marL="0" marR="0" lvl="6" indent="0" algn="r" rtl="0">
              <a:spcBef>
                <a:spcPts val="0"/>
              </a:spcBef>
              <a:buNone/>
              <a:defRPr sz="900" b="1" i="0" u="none" strike="noStrike" cap="none">
                <a:solidFill>
                  <a:srgbClr val="BFBFBF"/>
                </a:solidFill>
                <a:latin typeface="Century Gothic"/>
                <a:ea typeface="Century Gothic"/>
                <a:cs typeface="Century Gothic"/>
                <a:sym typeface="Century Gothic"/>
              </a:defRPr>
            </a:lvl7pPr>
            <a:lvl8pPr marL="0" marR="0" lvl="7" indent="0" algn="r" rtl="0">
              <a:spcBef>
                <a:spcPts val="0"/>
              </a:spcBef>
              <a:buNone/>
              <a:defRPr sz="900" b="1" i="0" u="none" strike="noStrike" cap="none">
                <a:solidFill>
                  <a:srgbClr val="BFBFBF"/>
                </a:solidFill>
                <a:latin typeface="Century Gothic"/>
                <a:ea typeface="Century Gothic"/>
                <a:cs typeface="Century Gothic"/>
                <a:sym typeface="Century Gothic"/>
              </a:defRPr>
            </a:lvl8pPr>
            <a:lvl9pPr marL="0" marR="0" lvl="8" indent="0" algn="r" rtl="0">
              <a:spcBef>
                <a:spcPts val="0"/>
              </a:spcBef>
              <a:buNone/>
              <a:defRPr sz="9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34" descr="A black and white logo&#10;&#10;Description automatically generated"/>
          <p:cNvPicPr preferRelativeResize="0"/>
          <p:nvPr/>
        </p:nvPicPr>
        <p:blipFill rotWithShape="1">
          <a:blip r:embed="rId20">
            <a:alphaModFix/>
          </a:blip>
          <a:srcRect/>
          <a:stretch/>
        </p:blipFill>
        <p:spPr>
          <a:xfrm>
            <a:off x="11055910" y="0"/>
            <a:ext cx="1136090" cy="131673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thehacker.recipes/"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hyperlink" Target="https://github.com/infosecn1nja/AD-Attack-Defense" TargetMode="External"/><Relationship Id="rId4" Type="http://schemas.openxmlformats.org/officeDocument/2006/relationships/hyperlink" Target="https://book.hacktricks.wiki/en/index.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1" descr="A blue square logo with white text&#10;&#10;Description automatically generated"/>
          <p:cNvPicPr preferRelativeResize="0"/>
          <p:nvPr/>
        </p:nvPicPr>
        <p:blipFill rotWithShape="1">
          <a:blip r:embed="rId3">
            <a:alphaModFix/>
          </a:blip>
          <a:srcRect/>
          <a:stretch/>
        </p:blipFill>
        <p:spPr>
          <a:xfrm>
            <a:off x="0" y="567495"/>
            <a:ext cx="12192000" cy="572301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TREES</a:t>
            </a:r>
            <a:endParaRPr/>
          </a:p>
        </p:txBody>
      </p:sp>
      <p:sp>
        <p:nvSpPr>
          <p:cNvPr id="194" name="Google Shape;194;p10"/>
          <p:cNvSpPr txBox="1">
            <a:spLocks noGrp="1"/>
          </p:cNvSpPr>
          <p:nvPr>
            <p:ph type="body" idx="1"/>
          </p:nvPr>
        </p:nvSpPr>
        <p:spPr>
          <a:xfrm>
            <a:off x="1141413" y="1828801"/>
            <a:ext cx="9905998" cy="3962400"/>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3200"/>
              <a:buChar char="•"/>
            </a:pPr>
            <a:r>
              <a:rPr lang="en-GB" sz="3200"/>
              <a:t>A domain tree is a “root” domain which has “branching” domains coming off it</a:t>
            </a:r>
            <a:endParaRPr/>
          </a:p>
          <a:p>
            <a:pPr marL="285750" lvl="0" indent="-285750" algn="l" rtl="0">
              <a:spcBef>
                <a:spcPts val="1240"/>
              </a:spcBef>
              <a:spcAft>
                <a:spcPts val="0"/>
              </a:spcAft>
              <a:buSzPts val="3200"/>
              <a:buChar char="•"/>
            </a:pPr>
            <a:r>
              <a:rPr lang="en-GB" sz="3200"/>
              <a:t>For example:</a:t>
            </a:r>
            <a:endParaRPr/>
          </a:p>
          <a:p>
            <a:pPr marL="285750" lvl="0" indent="-285750" algn="l" rtl="0">
              <a:spcBef>
                <a:spcPts val="1240"/>
              </a:spcBef>
              <a:spcAft>
                <a:spcPts val="0"/>
              </a:spcAft>
              <a:buSzPts val="3200"/>
              <a:buChar char="•"/>
            </a:pPr>
            <a:r>
              <a:rPr lang="en-GB" sz="3200"/>
              <a:t>DMUHACKERS.LOC – root domain</a:t>
            </a:r>
            <a:endParaRPr/>
          </a:p>
          <a:p>
            <a:pPr marL="285750" lvl="0" indent="-285750" algn="l" rtl="0">
              <a:spcBef>
                <a:spcPts val="1240"/>
              </a:spcBef>
              <a:spcAft>
                <a:spcPts val="0"/>
              </a:spcAft>
              <a:buSzPts val="3200"/>
              <a:buChar char="•"/>
            </a:pPr>
            <a:r>
              <a:rPr lang="en-GB" sz="3200"/>
              <a:t>Committee.dmuhackers.LOC – branch domain</a:t>
            </a:r>
            <a:endParaRPr/>
          </a:p>
          <a:p>
            <a:pPr marL="285750" lvl="0" indent="-285750" algn="l" rtl="0">
              <a:spcBef>
                <a:spcPts val="1240"/>
              </a:spcBef>
              <a:spcAft>
                <a:spcPts val="0"/>
              </a:spcAft>
              <a:buSzPts val="3200"/>
              <a:buChar char="•"/>
            </a:pPr>
            <a:r>
              <a:rPr lang="en-GB" sz="3200"/>
              <a:t>Members.dmuhackers.LOC – branch domain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1"/>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WHAT IS A DOMAIN?</a:t>
            </a:r>
            <a:endParaRPr/>
          </a:p>
        </p:txBody>
      </p:sp>
      <p:sp>
        <p:nvSpPr>
          <p:cNvPr id="200" name="Google Shape;200;p11"/>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3200"/>
              <a:buChar char="•"/>
            </a:pPr>
            <a:r>
              <a:rPr lang="en-GB" sz="3200"/>
              <a:t>“A domain is a partition in an Active Directory forest. Partitioning data enables organizations to replicate data only to where it is needed” – also some Microsoft Wizard</a:t>
            </a:r>
            <a:endParaRPr/>
          </a:p>
          <a:p>
            <a:pPr marL="285750" lvl="0" indent="-285750" algn="l" rtl="0">
              <a:spcBef>
                <a:spcPts val="1240"/>
              </a:spcBef>
              <a:spcAft>
                <a:spcPts val="0"/>
              </a:spcAft>
              <a:buSzPts val="3200"/>
              <a:buChar char="•"/>
            </a:pPr>
            <a:r>
              <a:rPr lang="en-GB" sz="3200"/>
              <a:t>TLDR: separates organisations into smaller bits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2"/>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HOW ARE DOMAINS MADE UP?</a:t>
            </a:r>
            <a:endParaRPr/>
          </a:p>
        </p:txBody>
      </p:sp>
      <p:sp>
        <p:nvSpPr>
          <p:cNvPr id="206" name="Google Shape;206;p12"/>
          <p:cNvSpPr txBox="1">
            <a:spLocks noGrp="1"/>
          </p:cNvSpPr>
          <p:nvPr>
            <p:ph type="body" idx="1"/>
          </p:nvPr>
        </p:nvSpPr>
        <p:spPr>
          <a:xfrm>
            <a:off x="1141413" y="1964986"/>
            <a:ext cx="9905998" cy="4610911"/>
          </a:xfrm>
          <a:prstGeom prst="rect">
            <a:avLst/>
          </a:prstGeom>
          <a:noFill/>
          <a:ln>
            <a:noFill/>
          </a:ln>
        </p:spPr>
        <p:txBody>
          <a:bodyPr spcFirstLastPara="1" wrap="square" lIns="91425" tIns="45700" rIns="91425" bIns="45700" anchor="ctr" anchorCtr="0">
            <a:normAutofit fontScale="92500" lnSpcReduction="10000"/>
          </a:bodyPr>
          <a:lstStyle/>
          <a:p>
            <a:pPr marL="285750" lvl="0" indent="-285750" algn="l" rtl="0">
              <a:spcBef>
                <a:spcPts val="0"/>
              </a:spcBef>
              <a:spcAft>
                <a:spcPts val="0"/>
              </a:spcAft>
              <a:buSzPct val="100000"/>
              <a:buChar char="•"/>
            </a:pPr>
            <a:r>
              <a:rPr lang="en-GB" sz="3200"/>
              <a:t>Organizational Units (OUs)</a:t>
            </a:r>
            <a:endParaRPr/>
          </a:p>
          <a:p>
            <a:pPr marL="285750" lvl="0" indent="-285750" algn="l" rtl="0">
              <a:spcBef>
                <a:spcPts val="1192"/>
              </a:spcBef>
              <a:spcAft>
                <a:spcPts val="0"/>
              </a:spcAft>
              <a:buSzPct val="100000"/>
              <a:buChar char="•"/>
            </a:pPr>
            <a:r>
              <a:rPr lang="en-GB" sz="3200"/>
              <a:t>Each domain is made up of OUs. OUs group objects within a domain to organise them and give scope for what objects influence what objects (confused yet?)</a:t>
            </a:r>
            <a:endParaRPr/>
          </a:p>
          <a:p>
            <a:pPr marL="285750" lvl="0" indent="-285750" algn="l" rtl="0">
              <a:spcBef>
                <a:spcPts val="1192"/>
              </a:spcBef>
              <a:spcAft>
                <a:spcPts val="0"/>
              </a:spcAft>
              <a:buSzPct val="100000"/>
              <a:buChar char="•"/>
            </a:pPr>
            <a:r>
              <a:rPr lang="en-GB" sz="3200"/>
              <a:t>OUs are important as it helps provide delegation.</a:t>
            </a:r>
            <a:endParaRPr/>
          </a:p>
          <a:p>
            <a:pPr marL="742950" lvl="1" indent="-285750" algn="l" rtl="0">
              <a:spcBef>
                <a:spcPts val="1155"/>
              </a:spcBef>
              <a:spcAft>
                <a:spcPts val="0"/>
              </a:spcAft>
              <a:buSzPct val="100000"/>
              <a:buChar char="•"/>
            </a:pPr>
            <a:r>
              <a:rPr lang="en-GB" sz="3000"/>
              <a:t>On big domains, it is impossible for 1 person to manage everything. Also, for security reasons you don’t want a load of people to have administrator permissions, hence delegation (we’ll come back to this)</a:t>
            </a:r>
            <a:endParaRPr/>
          </a:p>
          <a:p>
            <a:pPr marL="285750" lvl="0" indent="-168275" algn="l" rtl="0">
              <a:spcBef>
                <a:spcPts val="970"/>
              </a:spcBef>
              <a:spcAft>
                <a:spcPts val="0"/>
              </a:spcAft>
              <a:buSzPct val="100000"/>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3"/>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WHAT IS AN OBJECT?</a:t>
            </a:r>
            <a:endParaRPr/>
          </a:p>
        </p:txBody>
      </p:sp>
      <p:sp>
        <p:nvSpPr>
          <p:cNvPr id="213" name="Google Shape;213;p13"/>
          <p:cNvSpPr txBox="1">
            <a:spLocks noGrp="1"/>
          </p:cNvSpPr>
          <p:nvPr>
            <p:ph type="body" idx="1"/>
          </p:nvPr>
        </p:nvSpPr>
        <p:spPr>
          <a:xfrm>
            <a:off x="1141413" y="1974715"/>
            <a:ext cx="9905998" cy="4273685"/>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Good question</a:t>
            </a:r>
            <a:endParaRPr/>
          </a:p>
          <a:p>
            <a:pPr marL="285750" lvl="0" indent="-285750" algn="l" rtl="0">
              <a:spcBef>
                <a:spcPts val="1160"/>
              </a:spcBef>
              <a:spcAft>
                <a:spcPts val="0"/>
              </a:spcAft>
              <a:buSzPts val="2800"/>
              <a:buChar char="•"/>
            </a:pPr>
            <a:r>
              <a:rPr lang="en-GB" sz="2800"/>
              <a:t>An object is anything in AD. Could be:</a:t>
            </a:r>
            <a:endParaRPr/>
          </a:p>
          <a:p>
            <a:pPr marL="742950" lvl="1" indent="-285750" algn="l" rtl="0">
              <a:spcBef>
                <a:spcPts val="1080"/>
              </a:spcBef>
              <a:spcAft>
                <a:spcPts val="0"/>
              </a:spcAft>
              <a:buSzPts val="2400"/>
              <a:buChar char="•"/>
            </a:pPr>
            <a:r>
              <a:rPr lang="en-GB" sz="2400"/>
              <a:t>A user</a:t>
            </a:r>
            <a:endParaRPr/>
          </a:p>
          <a:p>
            <a:pPr marL="742950" lvl="1" indent="-285750" algn="l" rtl="0">
              <a:spcBef>
                <a:spcPts val="1080"/>
              </a:spcBef>
              <a:spcAft>
                <a:spcPts val="0"/>
              </a:spcAft>
              <a:buSzPts val="2400"/>
              <a:buChar char="•"/>
            </a:pPr>
            <a:r>
              <a:rPr lang="en-GB" sz="2400"/>
              <a:t>A group of users</a:t>
            </a:r>
            <a:endParaRPr/>
          </a:p>
          <a:p>
            <a:pPr marL="742950" lvl="1" indent="-285750" algn="l" rtl="0">
              <a:spcBef>
                <a:spcPts val="1080"/>
              </a:spcBef>
              <a:spcAft>
                <a:spcPts val="0"/>
              </a:spcAft>
              <a:buSzPts val="2400"/>
              <a:buChar char="•"/>
            </a:pPr>
            <a:r>
              <a:rPr lang="en-GB" sz="2400"/>
              <a:t>Group Policy Object (GPO, we’ll come back to these)</a:t>
            </a:r>
            <a:endParaRPr/>
          </a:p>
          <a:p>
            <a:pPr marL="742950" lvl="1" indent="-285750" algn="l" rtl="0">
              <a:spcBef>
                <a:spcPts val="1080"/>
              </a:spcBef>
              <a:spcAft>
                <a:spcPts val="0"/>
              </a:spcAft>
              <a:buSzPts val="2400"/>
              <a:buChar char="•"/>
            </a:pPr>
            <a:r>
              <a:rPr lang="en-GB" sz="2400"/>
              <a:t>Access Control Lists (ACLs, We’ll come back to these)</a:t>
            </a:r>
            <a:endParaRPr/>
          </a:p>
          <a:p>
            <a:pPr marL="285750" lvl="0" indent="-158750" algn="l" rtl="0">
              <a:spcBef>
                <a:spcPts val="1000"/>
              </a:spcBef>
              <a:spcAft>
                <a:spcPts val="0"/>
              </a:spcAft>
              <a:buSzPts val="2000"/>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GROUP POLICY OBJECTS (GPO)</a:t>
            </a:r>
            <a:endParaRPr/>
          </a:p>
        </p:txBody>
      </p:sp>
      <p:sp>
        <p:nvSpPr>
          <p:cNvPr id="219" name="Google Shape;219;p14"/>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000"/>
              <a:buChar char="•"/>
            </a:pPr>
            <a:r>
              <a:rPr lang="en-GB"/>
              <a:t>“</a:t>
            </a:r>
            <a:r>
              <a:rPr lang="en-GB" sz="2800"/>
              <a:t>Group Policy enables configuration and settings management of user and computer settings on computers running Windows Server and Windows Client operating systems” – The wizard</a:t>
            </a:r>
            <a:endParaRPr/>
          </a:p>
          <a:p>
            <a:pPr marL="285750" lvl="0" indent="-285750" algn="l" rtl="0">
              <a:spcBef>
                <a:spcPts val="1160"/>
              </a:spcBef>
              <a:spcAft>
                <a:spcPts val="0"/>
              </a:spcAft>
              <a:buSzPts val="2800"/>
              <a:buChar char="•"/>
            </a:pPr>
            <a:r>
              <a:rPr lang="en-GB" sz="2800"/>
              <a:t>A GPO is a collection of policies (rules) that the users and computers of a domain MUST conform to. GPOs can be scoped by OU.</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5"/>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EXAMPLES OF THINGS GPOS CAN DO</a:t>
            </a:r>
            <a:endParaRPr/>
          </a:p>
        </p:txBody>
      </p:sp>
      <p:sp>
        <p:nvSpPr>
          <p:cNvPr id="225" name="Google Shape;225;p15"/>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Set a password policy</a:t>
            </a:r>
            <a:endParaRPr/>
          </a:p>
          <a:p>
            <a:pPr marL="285750" lvl="0" indent="-285750" algn="l" rtl="0">
              <a:spcBef>
                <a:spcPts val="1160"/>
              </a:spcBef>
              <a:spcAft>
                <a:spcPts val="0"/>
              </a:spcAft>
              <a:buSzPts val="2800"/>
              <a:buChar char="•"/>
            </a:pPr>
            <a:r>
              <a:rPr lang="en-GB" sz="2800"/>
              <a:t>Set Remote Access policies</a:t>
            </a:r>
            <a:endParaRPr/>
          </a:p>
          <a:p>
            <a:pPr marL="285750" lvl="0" indent="-285750" algn="l" rtl="0">
              <a:spcBef>
                <a:spcPts val="1160"/>
              </a:spcBef>
              <a:spcAft>
                <a:spcPts val="0"/>
              </a:spcAft>
              <a:buSzPts val="2800"/>
              <a:buChar char="•"/>
            </a:pPr>
            <a:r>
              <a:rPr lang="en-GB" sz="2800"/>
              <a:t>Set user access policies</a:t>
            </a:r>
            <a:endParaRPr/>
          </a:p>
          <a:p>
            <a:pPr marL="285750" lvl="0" indent="-285750" algn="l" rtl="0">
              <a:spcBef>
                <a:spcPts val="1160"/>
              </a:spcBef>
              <a:spcAft>
                <a:spcPts val="0"/>
              </a:spcAft>
              <a:buSzPts val="2800"/>
              <a:buChar char="•"/>
            </a:pPr>
            <a:r>
              <a:rPr lang="en-GB" sz="2800"/>
              <a:t>Etc etc etc</a:t>
            </a:r>
            <a:endParaRPr sz="2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6"/>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ACCESS CONTROL LISTS (ACL)</a:t>
            </a:r>
            <a:endParaRPr/>
          </a:p>
        </p:txBody>
      </p:sp>
      <p:sp>
        <p:nvSpPr>
          <p:cNvPr id="231" name="Google Shape;231;p16"/>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Simply put, ACLS control what things people can do and look at. If you’re not on the list, you don’t see it. ACLs are made up of ACEs (Access Control Entity).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7"/>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DELEGATION</a:t>
            </a:r>
            <a:endParaRPr/>
          </a:p>
        </p:txBody>
      </p:sp>
      <p:sp>
        <p:nvSpPr>
          <p:cNvPr id="237" name="Google Shape;237;p17"/>
          <p:cNvSpPr txBox="1">
            <a:spLocks noGrp="1"/>
          </p:cNvSpPr>
          <p:nvPr>
            <p:ph type="body" idx="1"/>
          </p:nvPr>
        </p:nvSpPr>
        <p:spPr>
          <a:xfrm>
            <a:off x="476655" y="2666999"/>
            <a:ext cx="4970834" cy="3840805"/>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000"/>
              <a:buChar char="•"/>
            </a:pPr>
            <a:r>
              <a:rPr lang="en-GB"/>
              <a:t>Say we have 1 domain, DMUHACKERS.LOC</a:t>
            </a:r>
            <a:endParaRPr/>
          </a:p>
          <a:p>
            <a:pPr marL="285750" lvl="0" indent="-285750" algn="l" rtl="0">
              <a:spcBef>
                <a:spcPts val="1000"/>
              </a:spcBef>
              <a:spcAft>
                <a:spcPts val="0"/>
              </a:spcAft>
              <a:buSzPts val="2000"/>
              <a:buChar char="•"/>
            </a:pPr>
            <a:r>
              <a:rPr lang="en-GB"/>
              <a:t>Say we need all committee members to have the ability to force reset a member's password. How can we do this?</a:t>
            </a:r>
            <a:endParaRPr/>
          </a:p>
          <a:p>
            <a:pPr marL="285750" lvl="0" indent="-158750" algn="l" rtl="0">
              <a:spcBef>
                <a:spcPts val="1000"/>
              </a:spcBef>
              <a:spcAft>
                <a:spcPts val="0"/>
              </a:spcAft>
              <a:buSzPts val="2000"/>
              <a:buNone/>
            </a:pPr>
            <a:endParaRPr/>
          </a:p>
        </p:txBody>
      </p:sp>
      <p:sp>
        <p:nvSpPr>
          <p:cNvPr id="238" name="Google Shape;238;p17"/>
          <p:cNvSpPr txBox="1"/>
          <p:nvPr/>
        </p:nvSpPr>
        <p:spPr>
          <a:xfrm>
            <a:off x="6280825" y="1562101"/>
            <a:ext cx="4970834" cy="2037134"/>
          </a:xfrm>
          <a:prstGeom prst="rect">
            <a:avLst/>
          </a:prstGeom>
          <a:noFill/>
          <a:ln>
            <a:noFill/>
          </a:ln>
        </p:spPr>
        <p:txBody>
          <a:bodyPr spcFirstLastPara="1" wrap="square" lIns="91425" tIns="45700" rIns="91425" bIns="45700" anchor="ctr" anchorCtr="0">
            <a:normAutofit/>
          </a:bodyPr>
          <a:lstStyle/>
          <a:p>
            <a:pPr marL="285750" marR="0" lvl="0" indent="-285750" algn="l" rtl="0">
              <a:spcBef>
                <a:spcPts val="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Option 1: The bad way</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Give all 4 committee members access to a Domain Administrator (DA) account.</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Why is this bad?</a:t>
            </a:r>
            <a:endParaRPr/>
          </a:p>
        </p:txBody>
      </p:sp>
      <p:sp>
        <p:nvSpPr>
          <p:cNvPr id="239" name="Google Shape;239;p17"/>
          <p:cNvSpPr txBox="1"/>
          <p:nvPr/>
        </p:nvSpPr>
        <p:spPr>
          <a:xfrm>
            <a:off x="6280825" y="3599235"/>
            <a:ext cx="4970834" cy="2037134"/>
          </a:xfrm>
          <a:prstGeom prst="rect">
            <a:avLst/>
          </a:prstGeom>
          <a:noFill/>
          <a:ln>
            <a:noFill/>
          </a:ln>
        </p:spPr>
        <p:txBody>
          <a:bodyPr spcFirstLastPara="1" wrap="square" lIns="91425" tIns="45700" rIns="91425" bIns="45700" anchor="ctr" anchorCtr="0">
            <a:normAutofit/>
          </a:bodyPr>
          <a:lstStyle/>
          <a:p>
            <a:pPr marL="285750" marR="0" lvl="0" indent="-285750" algn="l" rtl="0">
              <a:spcBef>
                <a:spcPts val="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Option 2: The better, but still bad, way</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Give all 4 committee members access to their own Domain Administrator (DA) account.</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Why is this still bad?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fade">
                                      <p:cBhvr>
                                        <p:cTn id="7" dur="500"/>
                                        <p:tgtEl>
                                          <p:spTgt spid="2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9"/>
                                        </p:tgtEl>
                                        <p:attrNameLst>
                                          <p:attrName>style.visibility</p:attrName>
                                        </p:attrNameLst>
                                      </p:cBhvr>
                                      <p:to>
                                        <p:strVal val="visible"/>
                                      </p:to>
                                    </p:set>
                                    <p:animEffect transition="in" filter="fade">
                                      <p:cBhvr>
                                        <p:cTn id="12" dur="500"/>
                                        <p:tgtEl>
                                          <p:spTgt spid="2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238"/>
                                        </p:tgtEl>
                                      </p:cBhvr>
                                    </p:animEffect>
                                    <p:set>
                                      <p:cBhvr>
                                        <p:cTn id="17" dur="1" fill="hold">
                                          <p:stCondLst>
                                            <p:cond delay="500"/>
                                          </p:stCondLst>
                                        </p:cTn>
                                        <p:tgtEl>
                                          <p:spTgt spid="238"/>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239"/>
                                        </p:tgtEl>
                                      </p:cBhvr>
                                    </p:animEffect>
                                    <p:set>
                                      <p:cBhvr>
                                        <p:cTn id="20" dur="1" fill="hold">
                                          <p:stCondLst>
                                            <p:cond delay="500"/>
                                          </p:stCondLst>
                                        </p:cTn>
                                        <p:tgtEl>
                                          <p:spTgt spid="2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8"/>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DELEGATION</a:t>
            </a:r>
            <a:endParaRPr/>
          </a:p>
        </p:txBody>
      </p:sp>
      <p:sp>
        <p:nvSpPr>
          <p:cNvPr id="245" name="Google Shape;245;p18"/>
          <p:cNvSpPr txBox="1">
            <a:spLocks noGrp="1"/>
          </p:cNvSpPr>
          <p:nvPr>
            <p:ph type="body" idx="1"/>
          </p:nvPr>
        </p:nvSpPr>
        <p:spPr>
          <a:xfrm>
            <a:off x="476655" y="2666999"/>
            <a:ext cx="4970834" cy="3840805"/>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000"/>
              <a:buChar char="•"/>
            </a:pPr>
            <a:r>
              <a:rPr lang="en-GB"/>
              <a:t>Say we have 1 domain, DMUHACKERS.LOC</a:t>
            </a:r>
            <a:endParaRPr/>
          </a:p>
          <a:p>
            <a:pPr marL="285750" lvl="0" indent="-285750" algn="l" rtl="0">
              <a:spcBef>
                <a:spcPts val="1000"/>
              </a:spcBef>
              <a:spcAft>
                <a:spcPts val="0"/>
              </a:spcAft>
              <a:buSzPts val="2000"/>
              <a:buChar char="•"/>
            </a:pPr>
            <a:r>
              <a:rPr lang="en-GB"/>
              <a:t>Say we need all committee members to have the ability to force reset a member's password. How can we do this?</a:t>
            </a:r>
            <a:endParaRPr/>
          </a:p>
          <a:p>
            <a:pPr marL="285750" lvl="0" indent="-158750" algn="l" rtl="0">
              <a:spcBef>
                <a:spcPts val="1000"/>
              </a:spcBef>
              <a:spcAft>
                <a:spcPts val="0"/>
              </a:spcAft>
              <a:buSzPts val="2000"/>
              <a:buNone/>
            </a:pPr>
            <a:endParaRPr/>
          </a:p>
        </p:txBody>
      </p:sp>
      <p:sp>
        <p:nvSpPr>
          <p:cNvPr id="246" name="Google Shape;246;p18"/>
          <p:cNvSpPr txBox="1"/>
          <p:nvPr/>
        </p:nvSpPr>
        <p:spPr>
          <a:xfrm>
            <a:off x="6280825" y="1562101"/>
            <a:ext cx="4970834" cy="2037134"/>
          </a:xfrm>
          <a:prstGeom prst="rect">
            <a:avLst/>
          </a:prstGeom>
          <a:noFill/>
          <a:ln>
            <a:noFill/>
          </a:ln>
        </p:spPr>
        <p:txBody>
          <a:bodyPr spcFirstLastPara="1" wrap="square" lIns="91425" tIns="45700" rIns="91425" bIns="45700" anchor="ctr" anchorCtr="0">
            <a:normAutofit fontScale="92500" lnSpcReduction="20000"/>
          </a:bodyPr>
          <a:lstStyle/>
          <a:p>
            <a:pPr marL="285750" marR="0" lvl="0" indent="-285750" algn="l" rtl="0">
              <a:spcBef>
                <a:spcPts val="0"/>
              </a:spcBef>
              <a:spcAft>
                <a:spcPts val="0"/>
              </a:spcAft>
              <a:buClr>
                <a:schemeClr val="lt1"/>
              </a:buClr>
              <a:buSzPct val="100000"/>
              <a:buFont typeface="Arial"/>
              <a:buChar char="•"/>
            </a:pPr>
            <a:r>
              <a:rPr lang="en-GB" sz="2000" b="0" i="0" u="none" strike="noStrike" cap="small">
                <a:solidFill>
                  <a:schemeClr val="lt1"/>
                </a:solidFill>
                <a:latin typeface="Century Gothic"/>
                <a:ea typeface="Century Gothic"/>
                <a:cs typeface="Century Gothic"/>
                <a:sym typeface="Century Gothic"/>
              </a:rPr>
              <a:t>Option 3: The Best way</a:t>
            </a:r>
            <a:endParaRPr/>
          </a:p>
          <a:p>
            <a:pPr marL="285750" marR="0" lvl="0" indent="-285750" algn="l" rtl="0">
              <a:spcBef>
                <a:spcPts val="970"/>
              </a:spcBef>
              <a:spcAft>
                <a:spcPts val="0"/>
              </a:spcAft>
              <a:buClr>
                <a:schemeClr val="lt1"/>
              </a:buClr>
              <a:buSzPct val="100000"/>
              <a:buFont typeface="Arial"/>
              <a:buChar char="•"/>
            </a:pPr>
            <a:r>
              <a:rPr lang="en-GB" sz="2000" b="0" i="0" u="none" strike="noStrike" cap="small">
                <a:solidFill>
                  <a:schemeClr val="lt1"/>
                </a:solidFill>
                <a:latin typeface="Century Gothic"/>
                <a:ea typeface="Century Gothic"/>
                <a:cs typeface="Century Gothic"/>
                <a:sym typeface="Century Gothic"/>
              </a:rPr>
              <a:t>Put all 4 committee members into a Group, apply a Group Policy Object to that group allowing them to reset passwords of people in the “members” group.</a:t>
            </a:r>
            <a:endParaRPr/>
          </a:p>
          <a:p>
            <a:pPr marL="285750" marR="0" lvl="0" indent="-285750" algn="l" rtl="0">
              <a:spcBef>
                <a:spcPts val="970"/>
              </a:spcBef>
              <a:spcAft>
                <a:spcPts val="0"/>
              </a:spcAft>
              <a:buClr>
                <a:schemeClr val="lt1"/>
              </a:buClr>
              <a:buSzPct val="100000"/>
              <a:buFont typeface="Arial"/>
              <a:buChar char="•"/>
            </a:pPr>
            <a:r>
              <a:rPr lang="en-GB" sz="2000" b="0" i="0" u="none" strike="noStrike" cap="small">
                <a:solidFill>
                  <a:schemeClr val="lt1"/>
                </a:solidFill>
                <a:latin typeface="Century Gothic"/>
                <a:ea typeface="Century Gothic"/>
                <a:cs typeface="Century Gothic"/>
                <a:sym typeface="Century Gothic"/>
              </a:rPr>
              <a:t>Why is this the best way?</a:t>
            </a:r>
            <a:endParaRPr/>
          </a:p>
        </p:txBody>
      </p:sp>
      <p:sp>
        <p:nvSpPr>
          <p:cNvPr id="247" name="Google Shape;247;p18"/>
          <p:cNvSpPr txBox="1"/>
          <p:nvPr/>
        </p:nvSpPr>
        <p:spPr>
          <a:xfrm>
            <a:off x="6280825" y="3951862"/>
            <a:ext cx="4970834" cy="2037134"/>
          </a:xfrm>
          <a:prstGeom prst="rect">
            <a:avLst/>
          </a:prstGeom>
          <a:noFill/>
          <a:ln>
            <a:noFill/>
          </a:ln>
        </p:spPr>
        <p:txBody>
          <a:bodyPr spcFirstLastPara="1" wrap="square" lIns="91425" tIns="45700" rIns="91425" bIns="45700" anchor="ctr" anchorCtr="0">
            <a:normAutofit/>
          </a:bodyPr>
          <a:lstStyle/>
          <a:p>
            <a:pPr marL="285750" marR="0" lvl="0" indent="-285750" algn="l" rtl="0">
              <a:spcBef>
                <a:spcPts val="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Easily scalable</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Easy to remove permissions without deleting accounts</a:t>
            </a:r>
            <a:endParaRPr/>
          </a:p>
          <a:p>
            <a:pPr marL="285750" marR="0" lvl="0" indent="-285750" algn="l" rtl="0">
              <a:spcBef>
                <a:spcPts val="1000"/>
              </a:spcBef>
              <a:spcAft>
                <a:spcPts val="0"/>
              </a:spcAft>
              <a:buClr>
                <a:schemeClr val="lt1"/>
              </a:buClr>
              <a:buSzPts val="2000"/>
              <a:buFont typeface="Arial"/>
              <a:buChar char="•"/>
            </a:pPr>
            <a:r>
              <a:rPr lang="en-GB" sz="2000" b="0" i="0" u="none" strike="noStrike" cap="small">
                <a:solidFill>
                  <a:schemeClr val="lt1"/>
                </a:solidFill>
                <a:latin typeface="Century Gothic"/>
                <a:ea typeface="Century Gothic"/>
                <a:cs typeface="Century Gothic"/>
                <a:sym typeface="Century Gothic"/>
              </a:rPr>
              <a:t>Follows Principal of Least Privilege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7">
                                            <p:txEl>
                                              <p:pRg st="0" end="0"/>
                                            </p:txEl>
                                          </p:spTgt>
                                        </p:tgtEl>
                                        <p:attrNameLst>
                                          <p:attrName>style.visibility</p:attrName>
                                        </p:attrNameLst>
                                      </p:cBhvr>
                                      <p:to>
                                        <p:strVal val="visible"/>
                                      </p:to>
                                    </p:set>
                                    <p:animEffect transition="in" filter="fade">
                                      <p:cBhvr>
                                        <p:cTn id="7" dur="500"/>
                                        <p:tgtEl>
                                          <p:spTgt spid="2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7">
                                            <p:txEl>
                                              <p:pRg st="1" end="1"/>
                                            </p:txEl>
                                          </p:spTgt>
                                        </p:tgtEl>
                                        <p:attrNameLst>
                                          <p:attrName>style.visibility</p:attrName>
                                        </p:attrNameLst>
                                      </p:cBhvr>
                                      <p:to>
                                        <p:strVal val="visible"/>
                                      </p:to>
                                    </p:set>
                                    <p:animEffect transition="in" filter="fade">
                                      <p:cBhvr>
                                        <p:cTn id="12" dur="500"/>
                                        <p:tgtEl>
                                          <p:spTgt spid="2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7">
                                            <p:txEl>
                                              <p:pRg st="2" end="2"/>
                                            </p:txEl>
                                          </p:spTgt>
                                        </p:tgtEl>
                                        <p:attrNameLst>
                                          <p:attrName>style.visibility</p:attrName>
                                        </p:attrNameLst>
                                      </p:cBhvr>
                                      <p:to>
                                        <p:strVal val="visible"/>
                                      </p:to>
                                    </p:set>
                                    <p:animEffect transition="in" filter="fade">
                                      <p:cBhvr>
                                        <p:cTn id="17" dur="500"/>
                                        <p:tgtEl>
                                          <p:spTgt spid="24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9"/>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DEFAULT (IMPORTANT) GROUPS</a:t>
            </a:r>
            <a:endParaRPr/>
          </a:p>
        </p:txBody>
      </p:sp>
      <p:sp>
        <p:nvSpPr>
          <p:cNvPr id="253" name="Google Shape;253;p19"/>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fontScale="92500" lnSpcReduction="20000"/>
          </a:bodyPr>
          <a:lstStyle/>
          <a:p>
            <a:pPr marL="285750" lvl="0" indent="-285750" algn="l" rtl="0">
              <a:spcBef>
                <a:spcPts val="0"/>
              </a:spcBef>
              <a:spcAft>
                <a:spcPts val="0"/>
              </a:spcAft>
              <a:buSzPct val="100000"/>
              <a:buChar char="•"/>
            </a:pPr>
            <a:r>
              <a:rPr lang="en-GB" sz="2800"/>
              <a:t>AD has a boatload of groups by default. You will never need to look at most of them as they are legacy however there are a few important groups</a:t>
            </a:r>
            <a:endParaRPr/>
          </a:p>
          <a:p>
            <a:pPr marL="742950" lvl="1" indent="-285750" algn="l" rtl="0">
              <a:spcBef>
                <a:spcPts val="1044"/>
              </a:spcBef>
              <a:spcAft>
                <a:spcPts val="0"/>
              </a:spcAft>
              <a:buSzPct val="100000"/>
              <a:buChar char="•"/>
            </a:pPr>
            <a:r>
              <a:rPr lang="en-GB" sz="2400"/>
              <a:t>Enterprise Administrators – have control over an entire domain tree/forest (depending on trust setups)</a:t>
            </a:r>
            <a:endParaRPr/>
          </a:p>
          <a:p>
            <a:pPr marL="742950" lvl="1" indent="-285750" algn="l" rtl="0">
              <a:spcBef>
                <a:spcPts val="1044"/>
              </a:spcBef>
              <a:spcAft>
                <a:spcPts val="0"/>
              </a:spcAft>
              <a:buSzPct val="100000"/>
              <a:buChar char="•"/>
            </a:pPr>
            <a:r>
              <a:rPr lang="en-GB" sz="2400"/>
              <a:t>Domain Administrators – Control over the entire domain</a:t>
            </a:r>
            <a:endParaRPr/>
          </a:p>
          <a:p>
            <a:pPr marL="742950" lvl="1" indent="-285750" algn="l" rtl="0">
              <a:spcBef>
                <a:spcPts val="1044"/>
              </a:spcBef>
              <a:spcAft>
                <a:spcPts val="0"/>
              </a:spcAft>
              <a:buSzPct val="100000"/>
              <a:buChar char="•"/>
            </a:pPr>
            <a:r>
              <a:rPr lang="en-GB" sz="2400"/>
              <a:t>Domain Users – default group all users are in</a:t>
            </a:r>
            <a:endParaRPr/>
          </a:p>
          <a:p>
            <a:pPr marL="742950" lvl="1" indent="-285750" algn="l" rtl="0">
              <a:spcBef>
                <a:spcPts val="1044"/>
              </a:spcBef>
              <a:spcAft>
                <a:spcPts val="0"/>
              </a:spcAft>
              <a:buSzPct val="100000"/>
              <a:buChar char="•"/>
            </a:pPr>
            <a:r>
              <a:rPr lang="en-GB" sz="2400"/>
              <a:t>Domain Computers – Default group all computers are 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FOREWORD</a:t>
            </a:r>
            <a:endParaRPr/>
          </a:p>
        </p:txBody>
      </p:sp>
      <p:sp>
        <p:nvSpPr>
          <p:cNvPr id="145" name="Google Shape;145;p2"/>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I will say stuff during this that isn’t on the slides because I either forgot about it while writing the slides or I think it is relevant when I start rambling.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HOW DO ALL THESE THINGS GET CONTROLLED?</a:t>
            </a:r>
            <a:endParaRPr/>
          </a:p>
        </p:txBody>
      </p:sp>
      <p:sp>
        <p:nvSpPr>
          <p:cNvPr id="259" name="Google Shape;259;p20"/>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By a Domain Controller! (DC)</a:t>
            </a:r>
            <a:endParaRPr/>
          </a:p>
          <a:p>
            <a:pPr marL="285750" lvl="0" indent="-285750" algn="l" rtl="0">
              <a:spcBef>
                <a:spcPts val="1160"/>
              </a:spcBef>
              <a:spcAft>
                <a:spcPts val="0"/>
              </a:spcAft>
              <a:buSzPts val="2800"/>
              <a:buChar char="•"/>
            </a:pPr>
            <a:r>
              <a:rPr lang="en-GB" sz="2800"/>
              <a:t>A DC is a Windows Server device that has ADDS services installed on it and has been promoted to a domain controller.</a:t>
            </a:r>
            <a:endParaRPr/>
          </a:p>
          <a:p>
            <a:pPr marL="285750" lvl="0" indent="-285750" algn="l" rtl="0">
              <a:spcBef>
                <a:spcPts val="1160"/>
              </a:spcBef>
              <a:spcAft>
                <a:spcPts val="0"/>
              </a:spcAft>
              <a:buSzPts val="2800"/>
              <a:buChar char="•"/>
            </a:pPr>
            <a:r>
              <a:rPr lang="en-GB" sz="2800"/>
              <a:t>The latest version of Windows Server is Windows Server 2025. You won’t find many of these in the wild (YET)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1"/>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SOME MILD HACKING STUFF QUICKLY</a:t>
            </a:r>
            <a:endParaRPr/>
          </a:p>
        </p:txBody>
      </p:sp>
      <p:sp>
        <p:nvSpPr>
          <p:cNvPr id="266" name="Google Shape;266;p21"/>
          <p:cNvSpPr txBox="1">
            <a:spLocks noGrp="1"/>
          </p:cNvSpPr>
          <p:nvPr>
            <p:ph type="body" idx="1"/>
          </p:nvPr>
        </p:nvSpPr>
        <p:spPr>
          <a:xfrm>
            <a:off x="1141413" y="2149813"/>
            <a:ext cx="9905998" cy="3923489"/>
          </a:xfrm>
          <a:prstGeom prst="rect">
            <a:avLst/>
          </a:prstGeom>
          <a:no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400"/>
              <a:buChar char="•"/>
            </a:pPr>
            <a:r>
              <a:rPr lang="en-GB" sz="2400"/>
              <a:t>How to identify a Domain Controller? Glad you ask</a:t>
            </a:r>
            <a:endParaRPr/>
          </a:p>
          <a:p>
            <a:pPr marL="285750" lvl="0" indent="-285750" algn="l" rtl="0">
              <a:spcBef>
                <a:spcPts val="1080"/>
              </a:spcBef>
              <a:spcAft>
                <a:spcPts val="0"/>
              </a:spcAft>
              <a:buSzPts val="2400"/>
              <a:buChar char="•"/>
            </a:pPr>
            <a:r>
              <a:rPr lang="en-GB" sz="2400"/>
              <a:t>Domain Controllers need to have certain ports open in order for them to function. For example:</a:t>
            </a:r>
            <a:endParaRPr/>
          </a:p>
          <a:p>
            <a:pPr marL="285750" lvl="0" indent="-285750" algn="l" rtl="0">
              <a:spcBef>
                <a:spcPts val="1080"/>
              </a:spcBef>
              <a:spcAft>
                <a:spcPts val="0"/>
              </a:spcAft>
              <a:buSzPts val="2400"/>
              <a:buChar char="•"/>
            </a:pPr>
            <a:r>
              <a:rPr lang="en-GB" sz="2400"/>
              <a:t>53, 88, 123(UDP), 135, 137/138(UDP)*, 139 (TCP)*, 389, 445, 464, 636, 9389 (brownie points if you can get any of these ports without googling)</a:t>
            </a:r>
            <a:endParaRPr/>
          </a:p>
          <a:p>
            <a:pPr marL="285750" lvl="0" indent="-285750" algn="l" rtl="0">
              <a:spcBef>
                <a:spcPts val="1080"/>
              </a:spcBef>
              <a:spcAft>
                <a:spcPts val="0"/>
              </a:spcAft>
              <a:buSzPts val="2400"/>
              <a:buChar char="•"/>
            </a:pPr>
            <a:r>
              <a:rPr lang="en-GB" sz="2400"/>
              <a:t>Furthermore, quite often DCs will leak their hostnames via SMB. Most orgs call their DCs something useful like DC01.DMUHACKERS.LOC. Not a guaranteed method but still helpful!</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2"/>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WHAT THOSE PORTS WERE</a:t>
            </a:r>
            <a:endParaRPr/>
          </a:p>
        </p:txBody>
      </p:sp>
      <p:sp>
        <p:nvSpPr>
          <p:cNvPr id="273" name="Google Shape;273;p22"/>
          <p:cNvSpPr txBox="1">
            <a:spLocks noGrp="1"/>
          </p:cNvSpPr>
          <p:nvPr>
            <p:ph type="body" idx="1"/>
          </p:nvPr>
        </p:nvSpPr>
        <p:spPr>
          <a:xfrm>
            <a:off x="1141413" y="1902691"/>
            <a:ext cx="9905998" cy="4673600"/>
          </a:xfrm>
          <a:prstGeom prst="rect">
            <a:avLst/>
          </a:prstGeom>
          <a:noFill/>
          <a:ln>
            <a:noFill/>
          </a:ln>
        </p:spPr>
        <p:txBody>
          <a:bodyPr spcFirstLastPara="1" wrap="square" lIns="91425" tIns="45700" rIns="91425" bIns="45700" anchor="ctr" anchorCtr="0">
            <a:normAutofit fontScale="92500" lnSpcReduction="10000"/>
          </a:bodyPr>
          <a:lstStyle/>
          <a:p>
            <a:pPr marL="285750" lvl="0" indent="-285750" algn="l" rtl="0">
              <a:spcBef>
                <a:spcPts val="0"/>
              </a:spcBef>
              <a:spcAft>
                <a:spcPts val="0"/>
              </a:spcAft>
              <a:buSzPct val="100000"/>
              <a:buChar char="•"/>
            </a:pPr>
            <a:r>
              <a:rPr lang="en-GB"/>
              <a:t>53 DNS</a:t>
            </a:r>
            <a:endParaRPr/>
          </a:p>
          <a:p>
            <a:pPr marL="285750" lvl="0" indent="-285750" algn="l" rtl="0">
              <a:spcBef>
                <a:spcPts val="970"/>
              </a:spcBef>
              <a:spcAft>
                <a:spcPts val="0"/>
              </a:spcAft>
              <a:buSzPct val="100000"/>
              <a:buChar char="•"/>
            </a:pPr>
            <a:r>
              <a:rPr lang="en-GB"/>
              <a:t>88 Kerberos</a:t>
            </a:r>
            <a:endParaRPr/>
          </a:p>
          <a:p>
            <a:pPr marL="285750" lvl="0" indent="-285750" algn="l" rtl="0">
              <a:spcBef>
                <a:spcPts val="970"/>
              </a:spcBef>
              <a:spcAft>
                <a:spcPts val="0"/>
              </a:spcAft>
              <a:buSzPct val="100000"/>
              <a:buChar char="•"/>
            </a:pPr>
            <a:r>
              <a:rPr lang="en-GB"/>
              <a:t>123 W32Time</a:t>
            </a:r>
            <a:endParaRPr/>
          </a:p>
          <a:p>
            <a:pPr marL="285750" lvl="0" indent="-285750" algn="l" rtl="0">
              <a:spcBef>
                <a:spcPts val="970"/>
              </a:spcBef>
              <a:spcAft>
                <a:spcPts val="0"/>
              </a:spcAft>
              <a:buSzPct val="100000"/>
              <a:buChar char="•"/>
            </a:pPr>
            <a:r>
              <a:rPr lang="en-GB"/>
              <a:t>135 RPC Endpoint Mapper</a:t>
            </a:r>
            <a:endParaRPr/>
          </a:p>
          <a:p>
            <a:pPr marL="285750" lvl="0" indent="-285750" algn="l" rtl="0">
              <a:spcBef>
                <a:spcPts val="970"/>
              </a:spcBef>
              <a:spcAft>
                <a:spcPts val="0"/>
              </a:spcAft>
              <a:buSzPct val="100000"/>
              <a:buChar char="•"/>
            </a:pPr>
            <a:r>
              <a:rPr lang="en-GB"/>
              <a:t>137/138 NetBios (Not needed since 2012)</a:t>
            </a:r>
            <a:endParaRPr/>
          </a:p>
          <a:p>
            <a:pPr marL="285750" lvl="0" indent="-285750" algn="l" rtl="0">
              <a:spcBef>
                <a:spcPts val="970"/>
              </a:spcBef>
              <a:spcAft>
                <a:spcPts val="0"/>
              </a:spcAft>
              <a:buSzPct val="100000"/>
              <a:buChar char="•"/>
            </a:pPr>
            <a:r>
              <a:rPr lang="en-GB"/>
              <a:t>139 NetBios (Not needed anymore since 2012)</a:t>
            </a:r>
            <a:endParaRPr/>
          </a:p>
          <a:p>
            <a:pPr marL="285750" lvl="0" indent="-285750" algn="l" rtl="0">
              <a:spcBef>
                <a:spcPts val="970"/>
              </a:spcBef>
              <a:spcAft>
                <a:spcPts val="0"/>
              </a:spcAft>
              <a:buSzPct val="100000"/>
              <a:buChar char="•"/>
            </a:pPr>
            <a:r>
              <a:rPr lang="en-GB"/>
              <a:t>389 LDAP</a:t>
            </a:r>
            <a:endParaRPr/>
          </a:p>
          <a:p>
            <a:pPr marL="285750" lvl="0" indent="-285750" algn="l" rtl="0">
              <a:spcBef>
                <a:spcPts val="970"/>
              </a:spcBef>
              <a:spcAft>
                <a:spcPts val="0"/>
              </a:spcAft>
              <a:buSzPct val="100000"/>
              <a:buChar char="•"/>
            </a:pPr>
            <a:r>
              <a:rPr lang="en-GB"/>
              <a:t>445 SMB</a:t>
            </a:r>
            <a:endParaRPr/>
          </a:p>
          <a:p>
            <a:pPr marL="285750" lvl="0" indent="-285750" algn="l" rtl="0">
              <a:spcBef>
                <a:spcPts val="970"/>
              </a:spcBef>
              <a:spcAft>
                <a:spcPts val="0"/>
              </a:spcAft>
              <a:buSzPct val="100000"/>
              <a:buChar char="•"/>
            </a:pPr>
            <a:r>
              <a:rPr lang="en-GB"/>
              <a:t>464 Kerberos Password Change</a:t>
            </a:r>
            <a:endParaRPr/>
          </a:p>
          <a:p>
            <a:pPr marL="285750" lvl="0" indent="-285750" algn="l" rtl="0">
              <a:spcBef>
                <a:spcPts val="970"/>
              </a:spcBef>
              <a:spcAft>
                <a:spcPts val="0"/>
              </a:spcAft>
              <a:buSzPct val="100000"/>
              <a:buChar char="•"/>
            </a:pPr>
            <a:r>
              <a:rPr lang="en-GB"/>
              <a:t>636 LDAPs</a:t>
            </a:r>
            <a:endParaRPr/>
          </a:p>
          <a:p>
            <a:pPr marL="285750" lvl="0" indent="-285750" algn="l" rtl="0">
              <a:spcBef>
                <a:spcPts val="970"/>
              </a:spcBef>
              <a:spcAft>
                <a:spcPts val="0"/>
              </a:spcAft>
              <a:buSzPct val="100000"/>
              <a:buChar char="•"/>
            </a:pPr>
            <a:r>
              <a:rPr lang="en-GB"/>
              <a:t>9399 Active Directory Web Services</a:t>
            </a:r>
            <a:endParaRPr/>
          </a:p>
          <a:p>
            <a:pPr marL="285750" lvl="0" indent="-168275" algn="l" rtl="0">
              <a:spcBef>
                <a:spcPts val="970"/>
              </a:spcBef>
              <a:spcAft>
                <a:spcPts val="0"/>
              </a:spcAft>
              <a:buSzPct val="1000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3"/>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HOW DOES ONE INTERFACE WITH A DOMAIN CONTROLLER?</a:t>
            </a:r>
            <a:endParaRPr/>
          </a:p>
        </p:txBody>
      </p:sp>
      <p:sp>
        <p:nvSpPr>
          <p:cNvPr id="279" name="Google Shape;279;p23"/>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800"/>
              <a:buChar char="•"/>
            </a:pPr>
            <a:r>
              <a:rPr lang="en-GB" sz="2800"/>
              <a:t>LDAP and SMB.</a:t>
            </a:r>
            <a:endParaRPr/>
          </a:p>
          <a:p>
            <a:pPr marL="285750" lvl="0" indent="-285750" algn="l" rtl="0">
              <a:spcBef>
                <a:spcPts val="1160"/>
              </a:spcBef>
              <a:spcAft>
                <a:spcPts val="0"/>
              </a:spcAft>
              <a:buSzPts val="2800"/>
              <a:buChar char="•"/>
            </a:pPr>
            <a:r>
              <a:rPr lang="en-GB" sz="2800"/>
              <a:t>LDAP – Lightweight Directory Access Protocol</a:t>
            </a:r>
            <a:endParaRPr/>
          </a:p>
          <a:p>
            <a:pPr marL="285750" lvl="0" indent="-285750" algn="l" rtl="0">
              <a:spcBef>
                <a:spcPts val="1160"/>
              </a:spcBef>
              <a:spcAft>
                <a:spcPts val="0"/>
              </a:spcAft>
              <a:buSzPts val="2800"/>
              <a:buChar char="•"/>
            </a:pPr>
            <a:r>
              <a:rPr lang="en-GB" sz="2800"/>
              <a:t>SMB – Server Message Block</a:t>
            </a:r>
            <a:endParaRPr/>
          </a:p>
          <a:p>
            <a:pPr marL="285750" lvl="0" indent="-285750" algn="l" rtl="0">
              <a:spcBef>
                <a:spcPts val="1160"/>
              </a:spcBef>
              <a:spcAft>
                <a:spcPts val="0"/>
              </a:spcAft>
              <a:buSzPts val="2800"/>
              <a:buChar char="•"/>
            </a:pPr>
            <a:r>
              <a:rPr lang="en-GB" sz="2800"/>
              <a:t>LDAP is specified in RFC 4510, RFC 4511 (not Microsoft created)</a:t>
            </a:r>
            <a:endParaRPr/>
          </a:p>
          <a:p>
            <a:pPr marL="285750" lvl="0" indent="-285750" algn="l" rtl="0">
              <a:spcBef>
                <a:spcPts val="1160"/>
              </a:spcBef>
              <a:spcAft>
                <a:spcPts val="0"/>
              </a:spcAft>
              <a:buSzPts val="2800"/>
              <a:buChar char="•"/>
            </a:pPr>
            <a:r>
              <a:rPr lang="en-GB" sz="2800"/>
              <a:t>SMB is created by Microsoft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SEMI IMPORTANT SIDE TANGENT</a:t>
            </a:r>
            <a:endParaRPr/>
          </a:p>
        </p:txBody>
      </p:sp>
      <p:sp>
        <p:nvSpPr>
          <p:cNvPr id="285" name="Google Shape;285;p24"/>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SMB for a period of about 10 years was renamed to CIFS (Common Internet File System). </a:t>
            </a:r>
            <a:endParaRPr/>
          </a:p>
          <a:p>
            <a:pPr marL="285750" lvl="0" indent="-285750" algn="l" rtl="0">
              <a:spcBef>
                <a:spcPts val="1160"/>
              </a:spcBef>
              <a:spcAft>
                <a:spcPts val="0"/>
              </a:spcAft>
              <a:buSzPts val="2800"/>
              <a:buChar char="•"/>
            </a:pPr>
            <a:r>
              <a:rPr lang="en-GB" sz="2800"/>
              <a:t>CIFS was a revamp of SMB1. This is only important as for some reason to this day some parts of AD still refer to it as CIFS not SMB.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g32fb2986f60_0_0"/>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AD Computers and where to find them</a:t>
            </a:r>
            <a:endParaRPr/>
          </a:p>
        </p:txBody>
      </p:sp>
      <p:sp>
        <p:nvSpPr>
          <p:cNvPr id="291" name="Google Shape;291;g32fb2986f60_0_0"/>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p>
            <a:pPr marL="285750" lvl="0" indent="-285750" algn="l" rtl="0">
              <a:spcBef>
                <a:spcPts val="1160"/>
              </a:spcBef>
              <a:spcAft>
                <a:spcPts val="0"/>
              </a:spcAft>
              <a:buSzPts val="2800"/>
              <a:buChar char="•"/>
            </a:pPr>
            <a:r>
              <a:rPr lang="en-GB" sz="2800"/>
              <a:t>Computers that are domain joined can be queried by any user*</a:t>
            </a:r>
            <a:endParaRPr sz="2800"/>
          </a:p>
          <a:p>
            <a:pPr marL="285750" lvl="0" indent="-285750" algn="l" rtl="0">
              <a:spcBef>
                <a:spcPts val="1160"/>
              </a:spcBef>
              <a:spcAft>
                <a:spcPts val="0"/>
              </a:spcAft>
              <a:buSzPts val="2800"/>
              <a:buChar char="•"/>
            </a:pPr>
            <a:r>
              <a:rPr lang="en-GB" sz="2800"/>
              <a:t>Can be accomplished using Powershell </a:t>
            </a:r>
            <a:endParaRPr sz="2800"/>
          </a:p>
          <a:p>
            <a:pPr marL="285750" lvl="0" indent="-349250" algn="l" rtl="0">
              <a:lnSpc>
                <a:spcPct val="115000"/>
              </a:lnSpc>
              <a:spcBef>
                <a:spcPts val="0"/>
              </a:spcBef>
              <a:spcAft>
                <a:spcPts val="0"/>
              </a:spcAft>
              <a:buClr>
                <a:srgbClr val="00FF00"/>
              </a:buClr>
              <a:buSzPts val="2800"/>
              <a:buChar char="•"/>
            </a:pPr>
            <a:r>
              <a:rPr lang="en-GB" sz="2800">
                <a:solidFill>
                  <a:srgbClr val="00FF00"/>
                </a:solidFill>
              </a:rPr>
              <a:t>Get-ADComputer -Filter * -Property *</a:t>
            </a:r>
            <a:endParaRPr sz="2800">
              <a:solidFill>
                <a:srgbClr val="00FF00"/>
              </a:solidFill>
            </a:endParaRPr>
          </a:p>
          <a:p>
            <a:pPr marL="285750" lvl="0" indent="-349250" algn="l" rtl="0">
              <a:lnSpc>
                <a:spcPct val="115000"/>
              </a:lnSpc>
              <a:spcBef>
                <a:spcPts val="0"/>
              </a:spcBef>
              <a:spcAft>
                <a:spcPts val="0"/>
              </a:spcAft>
              <a:buSzPts val="2800"/>
              <a:buChar char="•"/>
            </a:pPr>
            <a:r>
              <a:rPr lang="en-GB" sz="2800"/>
              <a:t>This will perform an LDAP query to get all the computers that have been domain joined (if run from a domain joined computer)</a:t>
            </a:r>
            <a:endParaRPr sz="2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g32fb2986f60_0_6"/>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AD Computers and where to find them</a:t>
            </a:r>
            <a:endParaRPr/>
          </a:p>
        </p:txBody>
      </p:sp>
      <p:sp>
        <p:nvSpPr>
          <p:cNvPr id="297" name="Google Shape;297;g32fb2986f60_0_6"/>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p>
            <a:pPr marL="285750" lvl="0" indent="-349250" algn="l" rtl="0">
              <a:lnSpc>
                <a:spcPct val="115000"/>
              </a:lnSpc>
              <a:spcBef>
                <a:spcPts val="1200"/>
              </a:spcBef>
              <a:spcAft>
                <a:spcPts val="0"/>
              </a:spcAft>
              <a:buSzPts val="2800"/>
              <a:buChar char="•"/>
            </a:pPr>
            <a:r>
              <a:rPr lang="en-GB" sz="2800"/>
              <a:t>AD uses DNS (the DC acts as a DNS server) to allow traffic to go where it needs to go. Every domain joined computer will have an FQDN which is what will be used for requests. DNS magic occurs and boom 2 computers can talk to each other.</a:t>
            </a:r>
            <a:endParaRPr sz="28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5"/>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HOW TO AUTHENTICATE WITH AD</a:t>
            </a:r>
            <a:endParaRPr/>
          </a:p>
        </p:txBody>
      </p:sp>
      <p:sp>
        <p:nvSpPr>
          <p:cNvPr id="303" name="Google Shape;303;p25"/>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NTLM Authentication:</a:t>
            </a:r>
            <a:endParaRPr/>
          </a:p>
          <a:p>
            <a:pPr marL="742950" lvl="1" indent="-285750" algn="l" rtl="0">
              <a:spcBef>
                <a:spcPts val="1080"/>
              </a:spcBef>
              <a:spcAft>
                <a:spcPts val="0"/>
              </a:spcAft>
              <a:buSzPts val="2400"/>
              <a:buChar char="•"/>
            </a:pPr>
            <a:r>
              <a:rPr lang="en-GB" sz="2400"/>
              <a:t>The OG way of authentication</a:t>
            </a:r>
            <a:endParaRPr/>
          </a:p>
          <a:p>
            <a:pPr marL="285750" lvl="0" indent="-285750" algn="l" rtl="0">
              <a:spcBef>
                <a:spcPts val="1120"/>
              </a:spcBef>
              <a:spcAft>
                <a:spcPts val="0"/>
              </a:spcAft>
              <a:buSzPts val="2600"/>
              <a:buChar char="•"/>
            </a:pPr>
            <a:r>
              <a:rPr lang="en-GB" sz="2600"/>
              <a:t>Kerberos:</a:t>
            </a:r>
            <a:endParaRPr/>
          </a:p>
          <a:p>
            <a:pPr marL="742950" lvl="1" indent="-285750" algn="l" rtl="0">
              <a:spcBef>
                <a:spcPts val="1080"/>
              </a:spcBef>
              <a:spcAft>
                <a:spcPts val="0"/>
              </a:spcAft>
              <a:buSzPts val="2400"/>
              <a:buChar char="•"/>
            </a:pPr>
            <a:r>
              <a:rPr lang="en-GB" sz="2400"/>
              <a:t>The newer (and much more complicated) way of authentication</a:t>
            </a:r>
            <a:endParaRPr/>
          </a:p>
          <a:p>
            <a:pPr marL="285750" lvl="0" indent="-285750" algn="l" rtl="0">
              <a:spcBef>
                <a:spcPts val="1120"/>
              </a:spcBef>
              <a:spcAft>
                <a:spcPts val="0"/>
              </a:spcAft>
              <a:buSzPts val="2600"/>
              <a:buChar char="•"/>
            </a:pPr>
            <a:r>
              <a:rPr lang="en-GB" sz="2600"/>
              <a:t>How these work will be explained in part 2 as we will look at attacking them!</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7"/>
        <p:cNvGrpSpPr/>
        <p:nvPr/>
      </p:nvGrpSpPr>
      <p:grpSpPr>
        <a:xfrm>
          <a:off x="0" y="0"/>
          <a:ext cx="0" cy="0"/>
          <a:chOff x="0" y="0"/>
          <a:chExt cx="0" cy="0"/>
        </a:xfrm>
      </p:grpSpPr>
      <p:sp>
        <p:nvSpPr>
          <p:cNvPr id="308" name="Google Shape;308;p26"/>
          <p:cNvSpPr/>
          <p:nvPr/>
        </p:nvSpPr>
        <p:spPr>
          <a:xfrm>
            <a:off x="643467" y="620720"/>
            <a:ext cx="10928687" cy="5593813"/>
          </a:xfrm>
          <a:prstGeom prst="roundRect">
            <a:avLst>
              <a:gd name="adj" fmla="val 3812"/>
            </a:avLst>
          </a:prstGeom>
          <a:solidFill>
            <a:srgbClr val="FFFFFF"/>
          </a:solidFill>
          <a:ln w="38100" cap="flat" cmpd="sng">
            <a:solidFill>
              <a:srgbClr val="363D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pic>
        <p:nvPicPr>
          <p:cNvPr id="309" name="Google Shape;309;p26" descr="A diagram of a network&#10;&#10;Description automatically generated"/>
          <p:cNvPicPr preferRelativeResize="0"/>
          <p:nvPr/>
        </p:nvPicPr>
        <p:blipFill rotWithShape="1">
          <a:blip r:embed="rId4">
            <a:alphaModFix/>
          </a:blip>
          <a:srcRect r="-1" b="7499"/>
          <a:stretch/>
        </p:blipFill>
        <p:spPr>
          <a:xfrm>
            <a:off x="901123" y="997486"/>
            <a:ext cx="10413374" cy="484027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7"/>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QUICK RECAP/RUNDOWN</a:t>
            </a:r>
            <a:endParaRPr/>
          </a:p>
        </p:txBody>
      </p:sp>
      <p:sp>
        <p:nvSpPr>
          <p:cNvPr id="315" name="Google Shape;315;p27"/>
          <p:cNvSpPr txBox="1">
            <a:spLocks noGrp="1"/>
          </p:cNvSpPr>
          <p:nvPr>
            <p:ph type="body" idx="1"/>
          </p:nvPr>
        </p:nvSpPr>
        <p:spPr>
          <a:xfrm>
            <a:off x="1141413" y="1976582"/>
            <a:ext cx="9905998" cy="451658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000"/>
              <a:buChar char="•"/>
            </a:pPr>
            <a:r>
              <a:rPr lang="en-GB"/>
              <a:t>A forest contains domain trees</a:t>
            </a:r>
            <a:endParaRPr/>
          </a:p>
          <a:p>
            <a:pPr marL="285750" lvl="0" indent="-285750" algn="l" rtl="0">
              <a:spcBef>
                <a:spcPts val="1000"/>
              </a:spcBef>
              <a:spcAft>
                <a:spcPts val="0"/>
              </a:spcAft>
              <a:buSzPts val="2000"/>
              <a:buChar char="•"/>
            </a:pPr>
            <a:r>
              <a:rPr lang="en-GB"/>
              <a:t>Each Domain Tree contains domains</a:t>
            </a:r>
            <a:endParaRPr/>
          </a:p>
          <a:p>
            <a:pPr marL="285750" lvl="0" indent="-285750" algn="l" rtl="0">
              <a:spcBef>
                <a:spcPts val="1000"/>
              </a:spcBef>
              <a:spcAft>
                <a:spcPts val="0"/>
              </a:spcAft>
              <a:buSzPts val="2000"/>
              <a:buChar char="•"/>
            </a:pPr>
            <a:r>
              <a:rPr lang="en-GB"/>
              <a:t>Each Domain contains at least 1 domain controller</a:t>
            </a:r>
            <a:endParaRPr/>
          </a:p>
          <a:p>
            <a:pPr marL="285750" lvl="0" indent="-285750" algn="l" rtl="0">
              <a:spcBef>
                <a:spcPts val="1000"/>
              </a:spcBef>
              <a:spcAft>
                <a:spcPts val="0"/>
              </a:spcAft>
              <a:buSzPts val="2000"/>
              <a:buChar char="•"/>
            </a:pPr>
            <a:r>
              <a:rPr lang="en-GB"/>
              <a:t>Each Domain contains at least 1 OU</a:t>
            </a:r>
            <a:endParaRPr/>
          </a:p>
          <a:p>
            <a:pPr marL="285750" lvl="0" indent="-285750" algn="l" rtl="0">
              <a:spcBef>
                <a:spcPts val="1000"/>
              </a:spcBef>
              <a:spcAft>
                <a:spcPts val="0"/>
              </a:spcAft>
              <a:buSzPts val="2000"/>
              <a:buChar char="•"/>
            </a:pPr>
            <a:r>
              <a:rPr lang="en-GB"/>
              <a:t>An OU can be used to breakdown a domain into bits and help with delegation</a:t>
            </a:r>
            <a:endParaRPr/>
          </a:p>
          <a:p>
            <a:pPr marL="285750" lvl="0" indent="-285750" algn="l" rtl="0">
              <a:spcBef>
                <a:spcPts val="1000"/>
              </a:spcBef>
              <a:spcAft>
                <a:spcPts val="0"/>
              </a:spcAft>
              <a:buSzPts val="2000"/>
              <a:buChar char="•"/>
            </a:pPr>
            <a:r>
              <a:rPr lang="en-GB"/>
              <a:t>Group Policy Objects are used to control what people can do</a:t>
            </a:r>
            <a:endParaRPr/>
          </a:p>
          <a:p>
            <a:pPr marL="285750" lvl="0" indent="-285750" algn="l" rtl="0">
              <a:spcBef>
                <a:spcPts val="1000"/>
              </a:spcBef>
              <a:spcAft>
                <a:spcPts val="0"/>
              </a:spcAft>
              <a:buSzPts val="2000"/>
              <a:buChar char="•"/>
            </a:pPr>
            <a:r>
              <a:rPr lang="en-GB"/>
              <a:t>Communication within a domain takes place via LDAP and SMB primarily</a:t>
            </a:r>
            <a:endParaRPr/>
          </a:p>
          <a:p>
            <a:pPr marL="285750" lvl="0" indent="-285750" algn="l" rtl="0">
              <a:spcBef>
                <a:spcPts val="1000"/>
              </a:spcBef>
              <a:spcAft>
                <a:spcPts val="0"/>
              </a:spcAft>
              <a:buSzPts val="2000"/>
              <a:buChar char="•"/>
            </a:pPr>
            <a:r>
              <a:rPr lang="en-GB"/>
              <a:t>NetBIOS has been deprecated but because everything is old it still exists</a:t>
            </a:r>
            <a:endParaRPr/>
          </a:p>
          <a:p>
            <a:pPr marL="285750" lvl="0" indent="-285750" algn="l" rtl="0">
              <a:spcBef>
                <a:spcPts val="1000"/>
              </a:spcBef>
              <a:spcAft>
                <a:spcPts val="0"/>
              </a:spcAft>
              <a:buSzPts val="2000"/>
              <a:buChar char="•"/>
            </a:pPr>
            <a:r>
              <a:rPr lang="en-GB"/>
              <a:t>Microsoft suck at security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WHAT IS ACTIVE DIRECTORY?</a:t>
            </a:r>
            <a:endParaRPr/>
          </a:p>
        </p:txBody>
      </p:sp>
      <p:sp>
        <p:nvSpPr>
          <p:cNvPr id="151" name="Google Shape;151;p3"/>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fontScale="85000" lnSpcReduction="10000"/>
          </a:bodyPr>
          <a:lstStyle/>
          <a:p>
            <a:pPr marL="285750" lvl="0" indent="-285750" algn="l" rtl="0">
              <a:spcBef>
                <a:spcPts val="0"/>
              </a:spcBef>
              <a:spcAft>
                <a:spcPts val="0"/>
              </a:spcAft>
              <a:buSzPct val="100000"/>
              <a:buChar char="•"/>
            </a:pPr>
            <a:r>
              <a:rPr lang="en-GB" sz="2800"/>
              <a:t>A catchall term most commonly referring to ADDS, Active Directory Domain Services. (originally this was the only thing)</a:t>
            </a:r>
            <a:endParaRPr/>
          </a:p>
          <a:p>
            <a:pPr marL="285750" lvl="0" indent="-285750" algn="l" rtl="0">
              <a:spcBef>
                <a:spcPts val="1076"/>
              </a:spcBef>
              <a:spcAft>
                <a:spcPts val="0"/>
              </a:spcAft>
              <a:buSzPct val="100000"/>
              <a:buChar char="•"/>
            </a:pPr>
            <a:r>
              <a:rPr lang="en-GB" sz="2800"/>
              <a:t>A directory is a hierarchical  structure that stores information (think folders)</a:t>
            </a:r>
            <a:endParaRPr/>
          </a:p>
          <a:p>
            <a:pPr marL="285750" lvl="0" indent="-285750" algn="l" rtl="0">
              <a:spcBef>
                <a:spcPts val="1076"/>
              </a:spcBef>
              <a:spcAft>
                <a:spcPts val="0"/>
              </a:spcAft>
              <a:buSzPct val="100000"/>
              <a:buChar char="•"/>
            </a:pPr>
            <a:r>
              <a:rPr lang="en-GB" sz="2800"/>
              <a:t>ADDS allows for this structure to be used to give users access to these structures and provide Identity and Access Management (IAM)</a:t>
            </a:r>
            <a:endParaRPr/>
          </a:p>
          <a:p>
            <a:pPr marL="285750" lvl="0" indent="-285750" algn="l" rtl="0">
              <a:spcBef>
                <a:spcPts val="1076"/>
              </a:spcBef>
              <a:spcAft>
                <a:spcPts val="0"/>
              </a:spcAft>
              <a:buSzPct val="100000"/>
              <a:buChar char="•"/>
            </a:pPr>
            <a:r>
              <a:rPr lang="en-GB" sz="2800"/>
              <a:t>TLDR – AD controls user permissions for accessing stuff</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8"/>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INTO THE RABBIT HOLE</a:t>
            </a:r>
            <a:endParaRPr/>
          </a:p>
        </p:txBody>
      </p:sp>
      <p:sp>
        <p:nvSpPr>
          <p:cNvPr id="321" name="Google Shape;321;p28"/>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AD is massive. I’m going to give some examples of attacks in the next few slides as an example of how stupid this bit of kit can be. Some will be explained in greater detail next week with examples of how to perform them.</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9"/>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PASS THE HASH</a:t>
            </a:r>
            <a:endParaRPr/>
          </a:p>
        </p:txBody>
      </p:sp>
      <p:sp>
        <p:nvSpPr>
          <p:cNvPr id="327" name="Google Shape;327;p29"/>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One of the simplest attacks. A flaw with NTLM authentication (Will explain more next week) allows an attacker to login as a user without their password, only their password hash.</a:t>
            </a:r>
            <a:endParaRPr/>
          </a:p>
          <a:p>
            <a:pPr marL="285750" lvl="0" indent="-285750" algn="l" rtl="0">
              <a:spcBef>
                <a:spcPts val="1160"/>
              </a:spcBef>
              <a:spcAft>
                <a:spcPts val="0"/>
              </a:spcAft>
              <a:buSzPts val="2800"/>
              <a:buChar char="•"/>
            </a:pPr>
            <a:r>
              <a:rPr lang="en-GB" sz="2800"/>
              <a:t>This means an attacker might not ever need to know your password to compromise your account!!!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GPP PASSWORDS</a:t>
            </a:r>
            <a:endParaRPr/>
          </a:p>
        </p:txBody>
      </p:sp>
      <p:sp>
        <p:nvSpPr>
          <p:cNvPr id="333" name="Google Shape;333;p30"/>
          <p:cNvSpPr txBox="1">
            <a:spLocks noGrp="1"/>
          </p:cNvSpPr>
          <p:nvPr>
            <p:ph type="body" idx="1"/>
          </p:nvPr>
        </p:nvSpPr>
        <p:spPr>
          <a:xfrm>
            <a:off x="1141413" y="1974715"/>
            <a:ext cx="9905998" cy="4630366"/>
          </a:xfrm>
          <a:prstGeom prst="rect">
            <a:avLst/>
          </a:prstGeom>
          <a:no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000"/>
              <a:buChar char="•"/>
            </a:pPr>
            <a:r>
              <a:rPr lang="en-GB"/>
              <a:t>Quite possibly one of the stupidest things Microsoft has done</a:t>
            </a:r>
            <a:endParaRPr/>
          </a:p>
          <a:p>
            <a:pPr marL="285750" lvl="0" indent="-285750" algn="l" rtl="0">
              <a:spcBef>
                <a:spcPts val="1000"/>
              </a:spcBef>
              <a:spcAft>
                <a:spcPts val="0"/>
              </a:spcAft>
              <a:buSzPts val="2000"/>
              <a:buChar char="•"/>
            </a:pPr>
            <a:r>
              <a:rPr lang="en-GB"/>
              <a:t>Every windows computer has an inbuilt Administrator account, it is important that these passwords are unique for every machine and are preferably disabled. However, there was no easy way to do this until Microsoft introduced GPP.</a:t>
            </a:r>
            <a:endParaRPr/>
          </a:p>
          <a:p>
            <a:pPr marL="285750" lvl="0" indent="-285750" algn="l" rtl="0">
              <a:spcBef>
                <a:spcPts val="1000"/>
              </a:spcBef>
              <a:spcAft>
                <a:spcPts val="0"/>
              </a:spcAft>
              <a:buSzPts val="2000"/>
              <a:buChar char="•"/>
            </a:pPr>
            <a:r>
              <a:rPr lang="en-GB"/>
              <a:t>GPP would allow administrators to bulk change passwords by using Group Policy, it would push an XML file to SYSVOL with the relevant changes and the Windows machines would update their policy from that. Cool right? NO!!</a:t>
            </a:r>
            <a:endParaRPr/>
          </a:p>
          <a:p>
            <a:pPr marL="285750" lvl="0" indent="-285750" algn="l" rtl="0">
              <a:spcBef>
                <a:spcPts val="1000"/>
              </a:spcBef>
              <a:spcAft>
                <a:spcPts val="0"/>
              </a:spcAft>
              <a:buSzPts val="2000"/>
              <a:buChar char="•"/>
            </a:pPr>
            <a:r>
              <a:rPr lang="en-GB"/>
              <a:t>GPP (Group Policy Preferences) were files stored on the SYSVOL SMB share on domain controllers. </a:t>
            </a:r>
            <a:r>
              <a:rPr lang="en-GB" b="1"/>
              <a:t>ALL</a:t>
            </a:r>
            <a:r>
              <a:rPr lang="en-GB"/>
              <a:t> domain users can read this share by design. </a:t>
            </a:r>
            <a:endParaRPr/>
          </a:p>
          <a:p>
            <a:pPr marL="285750" lvl="0" indent="-285750" algn="l" rtl="0">
              <a:spcBef>
                <a:spcPts val="1000"/>
              </a:spcBef>
              <a:spcAft>
                <a:spcPts val="0"/>
              </a:spcAft>
              <a:buSzPts val="2000"/>
              <a:buChar char="•"/>
            </a:pPr>
            <a:r>
              <a:rPr lang="en-GB"/>
              <a:t>For password changes the password would be in the XML file!! Reminder this share is readable by everyone! However, the XML file is encrypted using AES256.</a:t>
            </a:r>
            <a:endParaRPr/>
          </a:p>
          <a:p>
            <a:pPr marL="285750" lvl="0" indent="-285750" algn="l" rtl="0">
              <a:spcBef>
                <a:spcPts val="1000"/>
              </a:spcBef>
              <a:spcAft>
                <a:spcPts val="0"/>
              </a:spcAft>
              <a:buSzPts val="2000"/>
              <a:buChar char="•"/>
            </a:pPr>
            <a:r>
              <a:rPr lang="en-GB"/>
              <a:t>Only one issue, the encryption key is the SAME for EVERY AD instance!! Guess what else, Microsoft published it publicly.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
                                            <p:txEl>
                                              <p:pRg st="0" end="0"/>
                                            </p:txEl>
                                          </p:spTgt>
                                        </p:tgtEl>
                                        <p:attrNameLst>
                                          <p:attrName>style.visibility</p:attrName>
                                        </p:attrNameLst>
                                      </p:cBhvr>
                                      <p:to>
                                        <p:strVal val="visible"/>
                                      </p:to>
                                    </p:set>
                                    <p:animEffect transition="in" filter="fade">
                                      <p:cBhvr>
                                        <p:cTn id="7" dur="500"/>
                                        <p:tgtEl>
                                          <p:spTgt spid="33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3">
                                            <p:txEl>
                                              <p:pRg st="1" end="1"/>
                                            </p:txEl>
                                          </p:spTgt>
                                        </p:tgtEl>
                                        <p:attrNameLst>
                                          <p:attrName>style.visibility</p:attrName>
                                        </p:attrNameLst>
                                      </p:cBhvr>
                                      <p:to>
                                        <p:strVal val="visible"/>
                                      </p:to>
                                    </p:set>
                                    <p:animEffect transition="in" filter="fade">
                                      <p:cBhvr>
                                        <p:cTn id="12" dur="500"/>
                                        <p:tgtEl>
                                          <p:spTgt spid="33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3">
                                            <p:txEl>
                                              <p:pRg st="2" end="2"/>
                                            </p:txEl>
                                          </p:spTgt>
                                        </p:tgtEl>
                                        <p:attrNameLst>
                                          <p:attrName>style.visibility</p:attrName>
                                        </p:attrNameLst>
                                      </p:cBhvr>
                                      <p:to>
                                        <p:strVal val="visible"/>
                                      </p:to>
                                    </p:set>
                                    <p:animEffect transition="in" filter="fade">
                                      <p:cBhvr>
                                        <p:cTn id="17" dur="500"/>
                                        <p:tgtEl>
                                          <p:spTgt spid="33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33">
                                            <p:txEl>
                                              <p:pRg st="3" end="3"/>
                                            </p:txEl>
                                          </p:spTgt>
                                        </p:tgtEl>
                                        <p:attrNameLst>
                                          <p:attrName>style.visibility</p:attrName>
                                        </p:attrNameLst>
                                      </p:cBhvr>
                                      <p:to>
                                        <p:strVal val="visible"/>
                                      </p:to>
                                    </p:set>
                                    <p:animEffect transition="in" filter="fade">
                                      <p:cBhvr>
                                        <p:cTn id="22" dur="500"/>
                                        <p:tgtEl>
                                          <p:spTgt spid="33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33">
                                            <p:txEl>
                                              <p:pRg st="4" end="4"/>
                                            </p:txEl>
                                          </p:spTgt>
                                        </p:tgtEl>
                                        <p:attrNameLst>
                                          <p:attrName>style.visibility</p:attrName>
                                        </p:attrNameLst>
                                      </p:cBhvr>
                                      <p:to>
                                        <p:strVal val="visible"/>
                                      </p:to>
                                    </p:set>
                                    <p:animEffect transition="in" filter="fade">
                                      <p:cBhvr>
                                        <p:cTn id="27" dur="500"/>
                                        <p:tgtEl>
                                          <p:spTgt spid="33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33">
                                            <p:txEl>
                                              <p:pRg st="5" end="5"/>
                                            </p:txEl>
                                          </p:spTgt>
                                        </p:tgtEl>
                                        <p:attrNameLst>
                                          <p:attrName>style.visibility</p:attrName>
                                        </p:attrNameLst>
                                      </p:cBhvr>
                                      <p:to>
                                        <p:strVal val="visible"/>
                                      </p:to>
                                    </p:set>
                                    <p:animEffect transition="in" filter="fade">
                                      <p:cBhvr>
                                        <p:cTn id="32" dur="500"/>
                                        <p:tgtEl>
                                          <p:spTgt spid="33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37"/>
        <p:cNvGrpSpPr/>
        <p:nvPr/>
      </p:nvGrpSpPr>
      <p:grpSpPr>
        <a:xfrm>
          <a:off x="0" y="0"/>
          <a:ext cx="0" cy="0"/>
          <a:chOff x="0" y="0"/>
          <a:chExt cx="0" cy="0"/>
        </a:xfrm>
      </p:grpSpPr>
      <p:sp>
        <p:nvSpPr>
          <p:cNvPr id="338" name="Google Shape;338;p31"/>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339" name="Google Shape;339;p31"/>
          <p:cNvSpPr/>
          <p:nvPr/>
        </p:nvSpPr>
        <p:spPr>
          <a:xfrm>
            <a:off x="477012" y="480060"/>
            <a:ext cx="11237976" cy="5897880"/>
          </a:xfrm>
          <a:prstGeom prst="rect">
            <a:avLst/>
          </a:prstGeom>
          <a:solidFill>
            <a:srgbClr val="FFFFFF"/>
          </a:solidFill>
          <a:ln>
            <a:noFill/>
          </a:ln>
          <a:effectLst>
            <a:outerShdw blurRad="63500" dist="17780" dir="5400000" algn="t" rotWithShape="0">
              <a:srgbClr val="000000">
                <a:alpha val="4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pic>
        <p:nvPicPr>
          <p:cNvPr id="340" name="Google Shape;340;p31" descr="A screen shot of a computer&#10;&#10;Description automatically generated"/>
          <p:cNvPicPr preferRelativeResize="0"/>
          <p:nvPr/>
        </p:nvPicPr>
        <p:blipFill rotWithShape="1">
          <a:blip r:embed="rId3">
            <a:alphaModFix/>
          </a:blip>
          <a:srcRect/>
          <a:stretch/>
        </p:blipFill>
        <p:spPr>
          <a:xfrm>
            <a:off x="643467" y="1779609"/>
            <a:ext cx="10905066" cy="329878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2"/>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PRE-2000 MACHINE ACCOUNTS</a:t>
            </a:r>
            <a:endParaRPr/>
          </a:p>
        </p:txBody>
      </p:sp>
      <p:sp>
        <p:nvSpPr>
          <p:cNvPr id="346" name="Google Shape;346;p32"/>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This one is just stupid.</a:t>
            </a:r>
            <a:endParaRPr/>
          </a:p>
          <a:p>
            <a:pPr marL="285750" lvl="0" indent="-285750" algn="l" rtl="0">
              <a:spcBef>
                <a:spcPts val="1160"/>
              </a:spcBef>
              <a:spcAft>
                <a:spcPts val="0"/>
              </a:spcAft>
              <a:buSzPts val="2800"/>
              <a:buChar char="•"/>
            </a:pPr>
            <a:r>
              <a:rPr lang="en-GB" sz="2800"/>
              <a:t>Pre 2000 machine accounts when created had the same password as their machine name. If the machine was called comp1$ the password would be “comp1”</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32fb2986f60_0_11"/>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Resources</a:t>
            </a:r>
            <a:endParaRPr/>
          </a:p>
        </p:txBody>
      </p:sp>
      <p:sp>
        <p:nvSpPr>
          <p:cNvPr id="352" name="Google Shape;352;g32fb2986f60_0_11"/>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p>
            <a:pPr marL="285750" lvl="0" indent="-285750" algn="l" rtl="0">
              <a:spcBef>
                <a:spcPts val="1160"/>
              </a:spcBef>
              <a:spcAft>
                <a:spcPts val="0"/>
              </a:spcAft>
              <a:buSzPts val="2800"/>
              <a:buChar char="•"/>
            </a:pPr>
            <a:r>
              <a:rPr lang="en-GB" sz="2800" u="sng">
                <a:solidFill>
                  <a:schemeClr val="hlink"/>
                </a:solidFill>
                <a:hlinkClick r:id="rId3"/>
              </a:rPr>
              <a:t>https://www.thehacker.recipes/</a:t>
            </a:r>
            <a:r>
              <a:rPr lang="en-GB" sz="2800"/>
              <a:t> </a:t>
            </a:r>
            <a:endParaRPr sz="2800"/>
          </a:p>
          <a:p>
            <a:pPr marL="285750" lvl="0" indent="-285750" algn="l" rtl="0">
              <a:spcBef>
                <a:spcPts val="1160"/>
              </a:spcBef>
              <a:spcAft>
                <a:spcPts val="0"/>
              </a:spcAft>
              <a:buSzPts val="2800"/>
              <a:buChar char="•"/>
            </a:pPr>
            <a:r>
              <a:rPr lang="en-GB" sz="2800" u="sng">
                <a:solidFill>
                  <a:schemeClr val="hlink"/>
                </a:solidFill>
                <a:hlinkClick r:id="rId4"/>
              </a:rPr>
              <a:t>https://book.hacktricks.wiki/en/index.html</a:t>
            </a:r>
            <a:r>
              <a:rPr lang="en-GB" sz="2800"/>
              <a:t> </a:t>
            </a:r>
            <a:endParaRPr sz="2800"/>
          </a:p>
          <a:p>
            <a:pPr marL="285750" lvl="0" indent="-285750" algn="l" rtl="0">
              <a:spcBef>
                <a:spcPts val="1160"/>
              </a:spcBef>
              <a:spcAft>
                <a:spcPts val="0"/>
              </a:spcAft>
              <a:buSzPts val="2800"/>
              <a:buChar char="•"/>
            </a:pPr>
            <a:r>
              <a:rPr lang="en-GB" sz="2800" u="sng">
                <a:solidFill>
                  <a:schemeClr val="hlink"/>
                </a:solidFill>
                <a:hlinkClick r:id="rId5"/>
              </a:rPr>
              <a:t>https://github.com/infosecn1nja/AD-Attack-Defense</a:t>
            </a:r>
            <a:r>
              <a:rPr lang="en-GB" sz="2800"/>
              <a:t> </a:t>
            </a:r>
            <a:endParaRPr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WHY ACTIVE DIRECTORY?</a:t>
            </a:r>
            <a:endParaRPr/>
          </a:p>
        </p:txBody>
      </p:sp>
      <p:sp>
        <p:nvSpPr>
          <p:cNvPr id="157" name="Google Shape;157;p4"/>
          <p:cNvSpPr txBox="1">
            <a:spLocks noGrp="1"/>
          </p:cNvSpPr>
          <p:nvPr>
            <p:ph type="body" idx="1"/>
          </p:nvPr>
        </p:nvSpPr>
        <p:spPr>
          <a:xfrm>
            <a:off x="1143001" y="2275460"/>
            <a:ext cx="9905998" cy="3124201"/>
          </a:xfrm>
          <a:prstGeom prst="rect">
            <a:avLst/>
          </a:prstGeom>
          <a:no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800"/>
              <a:buChar char="•"/>
            </a:pPr>
            <a:r>
              <a:rPr lang="en-GB" sz="2800"/>
              <a:t>Very few alternatives</a:t>
            </a:r>
            <a:endParaRPr/>
          </a:p>
          <a:p>
            <a:pPr marL="285750" lvl="0" indent="-285750" algn="l" rtl="0">
              <a:spcBef>
                <a:spcPts val="1160"/>
              </a:spcBef>
              <a:spcAft>
                <a:spcPts val="0"/>
              </a:spcAft>
              <a:buSzPts val="2800"/>
              <a:buChar char="•"/>
            </a:pPr>
            <a:r>
              <a:rPr lang="en-GB" sz="2800"/>
              <a:t>Been around forever (1999)</a:t>
            </a:r>
            <a:endParaRPr/>
          </a:p>
          <a:p>
            <a:pPr marL="285750" lvl="0" indent="-285750" algn="l" rtl="0">
              <a:spcBef>
                <a:spcPts val="1160"/>
              </a:spcBef>
              <a:spcAft>
                <a:spcPts val="0"/>
              </a:spcAft>
              <a:buSzPts val="2800"/>
              <a:buChar char="•"/>
            </a:pPr>
            <a:r>
              <a:rPr lang="en-GB" sz="2800"/>
              <a:t>Compatible with pretty much everything (windows, macos, GNU/Linux, BSD etc)</a:t>
            </a:r>
            <a:endParaRPr/>
          </a:p>
          <a:p>
            <a:pPr marL="285750" lvl="0" indent="-285750" algn="l" rtl="0">
              <a:spcBef>
                <a:spcPts val="1160"/>
              </a:spcBef>
              <a:spcAft>
                <a:spcPts val="0"/>
              </a:spcAft>
              <a:buSzPts val="2800"/>
              <a:buChar char="•"/>
            </a:pPr>
            <a:r>
              <a:rPr lang="en-GB" sz="2800"/>
              <a:t>Most organisations primarily run windows (yay for compatibility!)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5"/>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HOW DOES IT WORK?</a:t>
            </a:r>
            <a:endParaRPr/>
          </a:p>
        </p:txBody>
      </p:sp>
      <p:sp>
        <p:nvSpPr>
          <p:cNvPr id="163" name="Google Shape;163;p5"/>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a:bodyPr>
          <a:lstStyle/>
          <a:p>
            <a:pPr marL="285750" lvl="0" indent="-285750" algn="l" rtl="0">
              <a:spcBef>
                <a:spcPts val="0"/>
              </a:spcBef>
              <a:spcAft>
                <a:spcPts val="0"/>
              </a:spcAft>
              <a:buSzPts val="2800"/>
              <a:buChar char="•"/>
            </a:pPr>
            <a:r>
              <a:rPr lang="en-GB" sz="2800"/>
              <a:t>In short, very complicated (and DNS).</a:t>
            </a:r>
            <a:endParaRPr/>
          </a:p>
          <a:p>
            <a:pPr marL="285750" lvl="0" indent="-285750" algn="l" rtl="0">
              <a:spcBef>
                <a:spcPts val="1160"/>
              </a:spcBef>
              <a:spcAft>
                <a:spcPts val="0"/>
              </a:spcAft>
              <a:buSzPts val="2800"/>
              <a:buChar char="•"/>
            </a:pPr>
            <a:r>
              <a:rPr lang="en-GB" sz="2800"/>
              <a:t>Could easily do an entire degree in Active Directory</a:t>
            </a:r>
            <a:endParaRPr/>
          </a:p>
          <a:p>
            <a:pPr marL="285750" lvl="0" indent="-285750" algn="l" rtl="0">
              <a:spcBef>
                <a:spcPts val="1160"/>
              </a:spcBef>
              <a:spcAft>
                <a:spcPts val="0"/>
              </a:spcAft>
              <a:buSzPts val="2800"/>
              <a:buChar char="•"/>
            </a:pPr>
            <a:r>
              <a:rPr lang="en-GB" sz="2800"/>
              <a:t>These 2 sessions will attempt to show the basics. If you want to learn more, it is </a:t>
            </a:r>
            <a:r>
              <a:rPr lang="en-GB" sz="2800" b="1"/>
              <a:t>highly</a:t>
            </a:r>
            <a:r>
              <a:rPr lang="en-GB" sz="2800"/>
              <a:t> recommended as most businesses run AD in some form.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6"/>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ACTIVE DIRECTORY MAKEUP</a:t>
            </a:r>
            <a:endParaRPr/>
          </a:p>
        </p:txBody>
      </p:sp>
      <p:sp>
        <p:nvSpPr>
          <p:cNvPr id="169" name="Google Shape;169;p6"/>
          <p:cNvSpPr txBox="1">
            <a:spLocks noGrp="1"/>
          </p:cNvSpPr>
          <p:nvPr>
            <p:ph type="body" idx="1"/>
          </p:nvPr>
        </p:nvSpPr>
        <p:spPr>
          <a:xfrm>
            <a:off x="1141413" y="2666999"/>
            <a:ext cx="9905998" cy="3124201"/>
          </a:xfrm>
          <a:prstGeom prst="rect">
            <a:avLst/>
          </a:prstGeom>
          <a:noFill/>
          <a:ln>
            <a:noFill/>
          </a:ln>
        </p:spPr>
        <p:txBody>
          <a:bodyPr spcFirstLastPara="1" wrap="square" lIns="91425" tIns="45700" rIns="91425" bIns="45700" anchor="ctr" anchorCtr="0">
            <a:normAutofit fontScale="85000" lnSpcReduction="20000"/>
          </a:bodyPr>
          <a:lstStyle/>
          <a:p>
            <a:pPr marL="285750" lvl="0" indent="-285750" algn="l" rtl="0">
              <a:spcBef>
                <a:spcPts val="0"/>
              </a:spcBef>
              <a:spcAft>
                <a:spcPts val="0"/>
              </a:spcAft>
              <a:buSzPct val="100000"/>
              <a:buChar char="•"/>
            </a:pPr>
            <a:r>
              <a:rPr lang="en-GB" sz="2800"/>
              <a:t>Active Directory follows a hierarchical structure</a:t>
            </a:r>
            <a:endParaRPr/>
          </a:p>
          <a:p>
            <a:pPr marL="285750" lvl="0" indent="-285750" algn="l" rtl="0">
              <a:spcBef>
                <a:spcPts val="1076"/>
              </a:spcBef>
              <a:spcAft>
                <a:spcPts val="0"/>
              </a:spcAft>
              <a:buSzPct val="100000"/>
              <a:buChar char="•"/>
            </a:pPr>
            <a:r>
              <a:rPr lang="en-GB" sz="2800"/>
              <a:t>The elements of the structure have fun names to remember because IT engineers hate you</a:t>
            </a:r>
            <a:endParaRPr/>
          </a:p>
          <a:p>
            <a:pPr marL="285750" lvl="0" indent="-285750" algn="l" rtl="0">
              <a:spcBef>
                <a:spcPts val="1076"/>
              </a:spcBef>
              <a:spcAft>
                <a:spcPts val="0"/>
              </a:spcAft>
              <a:buSzPct val="100000"/>
              <a:buChar char="•"/>
            </a:pPr>
            <a:r>
              <a:rPr lang="en-GB" sz="2800"/>
              <a:t>Everything has a name in AD. Somethings have 2 names!</a:t>
            </a:r>
            <a:endParaRPr/>
          </a:p>
          <a:p>
            <a:pPr marL="285750" lvl="0" indent="-285750" algn="l" rtl="0">
              <a:spcBef>
                <a:spcPts val="1076"/>
              </a:spcBef>
              <a:spcAft>
                <a:spcPts val="0"/>
              </a:spcAft>
              <a:buSzPct val="100000"/>
              <a:buChar char="•"/>
            </a:pPr>
            <a:r>
              <a:rPr lang="en-GB" sz="2800"/>
              <a:t>For example: a computer on the domain DMUHACKERS.LOC called COMP1 will have 2 names:</a:t>
            </a:r>
            <a:endParaRPr/>
          </a:p>
          <a:p>
            <a:pPr marL="742950" lvl="1" indent="-285750" algn="l" rtl="0">
              <a:spcBef>
                <a:spcPts val="1042"/>
              </a:spcBef>
              <a:spcAft>
                <a:spcPts val="0"/>
              </a:spcAft>
              <a:buSzPct val="100000"/>
              <a:buChar char="•"/>
            </a:pPr>
            <a:r>
              <a:rPr lang="en-GB" sz="2600"/>
              <a:t>COMP1.DMUHACKERS.LOC – DNS Name</a:t>
            </a:r>
            <a:endParaRPr/>
          </a:p>
          <a:p>
            <a:pPr marL="742950" lvl="1" indent="-285750" algn="l" rtl="0">
              <a:spcBef>
                <a:spcPts val="1042"/>
              </a:spcBef>
              <a:spcAft>
                <a:spcPts val="0"/>
              </a:spcAft>
              <a:buSzPct val="100000"/>
              <a:buChar char="•"/>
            </a:pPr>
            <a:r>
              <a:rPr lang="en-GB" sz="2600"/>
              <a:t>DMUHACKERS\COMP1 – NetBIOS name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7"/>
          <p:cNvSpPr txBox="1">
            <a:spLocks noGrp="1"/>
          </p:cNvSpPr>
          <p:nvPr>
            <p:ph type="title"/>
          </p:nvPr>
        </p:nvSpPr>
        <p:spPr>
          <a:xfrm>
            <a:off x="1751012" y="4363271"/>
            <a:ext cx="8676222" cy="1066801"/>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lt1"/>
              </a:buClr>
              <a:buSzPts val="4800"/>
              <a:buFont typeface="Century Gothic"/>
              <a:buNone/>
            </a:pPr>
            <a:r>
              <a:rPr lang="en-GB" sz="4800"/>
              <a:t>WHAT IS THIS?</a:t>
            </a:r>
            <a:endParaRPr/>
          </a:p>
        </p:txBody>
      </p:sp>
      <p:pic>
        <p:nvPicPr>
          <p:cNvPr id="175" name="Google Shape;175;p7" descr="A green grass path with trees&#10;&#10;Description automatically generated with medium confidence"/>
          <p:cNvPicPr preferRelativeResize="0">
            <a:picLocks noGrp="1"/>
          </p:cNvPicPr>
          <p:nvPr>
            <p:ph type="body" idx="1"/>
          </p:nvPr>
        </p:nvPicPr>
        <p:blipFill rotWithShape="1">
          <a:blip r:embed="rId4">
            <a:alphaModFix/>
          </a:blip>
          <a:srcRect t="18300" b="25612"/>
          <a:stretch/>
        </p:blipFill>
        <p:spPr>
          <a:xfrm>
            <a:off x="20" y="10"/>
            <a:ext cx="12191980" cy="427381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
        <p:cNvGrpSpPr/>
        <p:nvPr/>
      </p:nvGrpSpPr>
      <p:grpSpPr>
        <a:xfrm>
          <a:off x="0" y="0"/>
          <a:ext cx="0" cy="0"/>
          <a:chOff x="0" y="0"/>
          <a:chExt cx="0" cy="0"/>
        </a:xfrm>
      </p:grpSpPr>
      <p:sp>
        <p:nvSpPr>
          <p:cNvPr id="180" name="Google Shape;180;p8"/>
          <p:cNvSpPr txBox="1">
            <a:spLocks noGrp="1"/>
          </p:cNvSpPr>
          <p:nvPr>
            <p:ph type="title"/>
          </p:nvPr>
        </p:nvSpPr>
        <p:spPr>
          <a:xfrm>
            <a:off x="643191" y="609600"/>
            <a:ext cx="6573685"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en-GB"/>
              <a:t>FOREST</a:t>
            </a:r>
            <a:endParaRPr/>
          </a:p>
        </p:txBody>
      </p:sp>
      <p:sp>
        <p:nvSpPr>
          <p:cNvPr id="181" name="Google Shape;181;p8"/>
          <p:cNvSpPr txBox="1">
            <a:spLocks noGrp="1"/>
          </p:cNvSpPr>
          <p:nvPr>
            <p:ph type="body" idx="1"/>
          </p:nvPr>
        </p:nvSpPr>
        <p:spPr>
          <a:xfrm>
            <a:off x="643192" y="2666999"/>
            <a:ext cx="6573684" cy="321627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000"/>
              <a:buChar char="•"/>
            </a:pPr>
            <a:r>
              <a:rPr lang="en-GB"/>
              <a:t>“A forest is a collection of one or more Active Directory domains that share a common logical structure, directory schema (class and attribute definitions), directory configuration (site and replication information), and global catalog (forest-wide search capabilities).” – Some Microsoft wizard</a:t>
            </a:r>
            <a:endParaRPr/>
          </a:p>
          <a:p>
            <a:pPr marL="285750" lvl="0" indent="-285750" algn="l" rtl="0">
              <a:spcBef>
                <a:spcPts val="1000"/>
              </a:spcBef>
              <a:spcAft>
                <a:spcPts val="0"/>
              </a:spcAft>
              <a:buSzPts val="2000"/>
              <a:buChar char="•"/>
            </a:pPr>
            <a:r>
              <a:rPr lang="en-GB"/>
              <a:t>TLDR: Collection of domains that share the same structure</a:t>
            </a:r>
            <a:endParaRPr/>
          </a:p>
        </p:txBody>
      </p:sp>
      <p:pic>
        <p:nvPicPr>
          <p:cNvPr id="182" name="Google Shape;182;p8" descr="A diagram of a tree&#10;&#10;Description automatically generated"/>
          <p:cNvPicPr preferRelativeResize="0"/>
          <p:nvPr/>
        </p:nvPicPr>
        <p:blipFill rotWithShape="1">
          <a:blip r:embed="rId4">
            <a:alphaModFix/>
          </a:blip>
          <a:srcRect/>
          <a:stretch/>
        </p:blipFill>
        <p:spPr>
          <a:xfrm>
            <a:off x="7309581" y="1906214"/>
            <a:ext cx="4621161" cy="4101280"/>
          </a:xfrm>
          <a:prstGeom prst="roundRect">
            <a:avLst>
              <a:gd name="adj" fmla="val 3517"/>
            </a:avLst>
          </a:prstGeom>
          <a:noFill/>
          <a:ln w="38100" cap="flat" cmpd="sng">
            <a:solidFill>
              <a:srgbClr val="363D46"/>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6"/>
        <p:cNvGrpSpPr/>
        <p:nvPr/>
      </p:nvGrpSpPr>
      <p:grpSpPr>
        <a:xfrm>
          <a:off x="0" y="0"/>
          <a:ext cx="0" cy="0"/>
          <a:chOff x="0" y="0"/>
          <a:chExt cx="0" cy="0"/>
        </a:xfrm>
      </p:grpSpPr>
      <p:sp>
        <p:nvSpPr>
          <p:cNvPr id="187" name="Google Shape;187;p9"/>
          <p:cNvSpPr txBox="1">
            <a:spLocks noGrp="1"/>
          </p:cNvSpPr>
          <p:nvPr>
            <p:ph type="title"/>
          </p:nvPr>
        </p:nvSpPr>
        <p:spPr>
          <a:xfrm>
            <a:off x="1751012" y="4363271"/>
            <a:ext cx="8676222" cy="1066801"/>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lt1"/>
              </a:buClr>
              <a:buSzPts val="4400"/>
              <a:buFont typeface="Century Gothic"/>
              <a:buNone/>
            </a:pPr>
            <a:r>
              <a:rPr lang="en-GB" sz="4400"/>
              <a:t>WHAT ARE FORESTS MADE OF?	</a:t>
            </a:r>
            <a:endParaRPr/>
          </a:p>
        </p:txBody>
      </p:sp>
      <p:pic>
        <p:nvPicPr>
          <p:cNvPr id="188" name="Google Shape;188;p9" descr="A tree in a field&#10;&#10;Description automatically generated"/>
          <p:cNvPicPr preferRelativeResize="0">
            <a:picLocks noGrp="1"/>
          </p:cNvPicPr>
          <p:nvPr>
            <p:ph type="body" idx="1"/>
          </p:nvPr>
        </p:nvPicPr>
        <p:blipFill rotWithShape="1">
          <a:blip r:embed="rId4">
            <a:alphaModFix/>
          </a:blip>
          <a:srcRect t="23574" b="23910"/>
          <a:stretch/>
        </p:blipFill>
        <p:spPr>
          <a:xfrm>
            <a:off x="20" y="10"/>
            <a:ext cx="12191980" cy="4273816"/>
          </a:xfrm>
          <a:prstGeom prst="rect">
            <a:avLst/>
          </a:prstGeom>
          <a:noFill/>
          <a:ln>
            <a:noFill/>
          </a:ln>
        </p:spPr>
      </p:pic>
    </p:spTree>
  </p:cSld>
  <p:clrMapOvr>
    <a:masterClrMapping/>
  </p:clrMapOvr>
</p:sld>
</file>

<file path=ppt/theme/theme1.xml><?xml version="1.0" encoding="utf-8"?>
<a:theme xmlns:a="http://schemas.openxmlformats.org/drawingml/2006/main"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1965</Words>
  <Application>Microsoft Macintosh PowerPoint</Application>
  <PresentationFormat>Widescreen</PresentationFormat>
  <Paragraphs>182</Paragraphs>
  <Slides>35</Slides>
  <Notes>35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Century Gothic</vt:lpstr>
      <vt:lpstr>Arial</vt:lpstr>
      <vt:lpstr>Mesh</vt:lpstr>
      <vt:lpstr>PowerPoint Presentation</vt:lpstr>
      <vt:lpstr>FOREWORD</vt:lpstr>
      <vt:lpstr>WHAT IS ACTIVE DIRECTORY?</vt:lpstr>
      <vt:lpstr>WHY ACTIVE DIRECTORY?</vt:lpstr>
      <vt:lpstr>HOW DOES IT WORK?</vt:lpstr>
      <vt:lpstr>ACTIVE DIRECTORY MAKEUP</vt:lpstr>
      <vt:lpstr>WHAT IS THIS?</vt:lpstr>
      <vt:lpstr>FOREST</vt:lpstr>
      <vt:lpstr>WHAT ARE FORESTS MADE OF? </vt:lpstr>
      <vt:lpstr>TREES</vt:lpstr>
      <vt:lpstr>WHAT IS A DOMAIN?</vt:lpstr>
      <vt:lpstr>HOW ARE DOMAINS MADE UP?</vt:lpstr>
      <vt:lpstr>WHAT IS AN OBJECT?</vt:lpstr>
      <vt:lpstr>GROUP POLICY OBJECTS (GPO)</vt:lpstr>
      <vt:lpstr>EXAMPLES OF THINGS GPOS CAN DO</vt:lpstr>
      <vt:lpstr>ACCESS CONTROL LISTS (ACL)</vt:lpstr>
      <vt:lpstr>DELEGATION</vt:lpstr>
      <vt:lpstr>DELEGATION</vt:lpstr>
      <vt:lpstr>DEFAULT (IMPORTANT) GROUPS</vt:lpstr>
      <vt:lpstr>HOW DO ALL THESE THINGS GET CONTROLLED?</vt:lpstr>
      <vt:lpstr>SOME MILD HACKING STUFF QUICKLY</vt:lpstr>
      <vt:lpstr>WHAT THOSE PORTS WERE</vt:lpstr>
      <vt:lpstr>HOW DOES ONE INTERFACE WITH A DOMAIN CONTROLLER?</vt:lpstr>
      <vt:lpstr>SEMI IMPORTANT SIDE TANGENT</vt:lpstr>
      <vt:lpstr>AD Computers and where to find them</vt:lpstr>
      <vt:lpstr>AD Computers and where to find them</vt:lpstr>
      <vt:lpstr>HOW TO AUTHENTICATE WITH AD</vt:lpstr>
      <vt:lpstr>PowerPoint Presentation</vt:lpstr>
      <vt:lpstr>QUICK RECAP/RUNDOWN</vt:lpstr>
      <vt:lpstr>INTO THE RABBIT HOLE</vt:lpstr>
      <vt:lpstr>PASS THE HASH</vt:lpstr>
      <vt:lpstr>GPP PASSWORDS</vt:lpstr>
      <vt:lpstr>PowerPoint Presentation</vt:lpstr>
      <vt:lpstr>PRE-2000 MACHINE ACCOUNTS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Jack Wright</dc:creator>
  <cp:lastModifiedBy>Dilan Goodwin</cp:lastModifiedBy>
  <cp:revision>1</cp:revision>
  <dcterms:created xsi:type="dcterms:W3CDTF">2025-02-05T01:07:20Z</dcterms:created>
  <dcterms:modified xsi:type="dcterms:W3CDTF">2025-05-22T09:25:27Z</dcterms:modified>
</cp:coreProperties>
</file>